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slide" Target="slides/slide40.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23" Type="http://schemas.openxmlformats.org/officeDocument/2006/relationships/slide" Target="slides/slide19.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tsd.va.gov/understand/what/ptsd_basics.asp"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tsd.va.go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tsd.va.gov/understand/common/common_veterans.asp"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gov/opa/docs/Suicide-Data-Report-2012-final.pdf" TargetMode="External"/><Relationship Id="rId3" Type="http://schemas.openxmlformats.org/officeDocument/2006/relationships/hyperlink" Target="https://www.ptsd.va.gov/family/how_help_veteran.asp"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25595168"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556301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4380139/"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a.org/monitor/sep07/transforming.aspx"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satoday.com/story/news/politics/2017/11/12/army-lifts-ban-recruits-history-self-mutilation-other-mental-health-issues/853131001/"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gov/opa/docs/Suicide-Data-Report-2012-final.pdf"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gov/opa/docs/Suicide-Data-Report-2012-final.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a.gov/opa/docs/Suicide-Data-Report-2012-final.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alhealth.va.gov/docs/data-sheets/OMHSP_National_Suicide_Data_Report_2005-2016_508.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4c9d3b0f20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4c9d3b0f20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4c9d3b0f20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4c9d3b0f20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https://www.ptsd.va.gov/understand/what/ptsd_basics.asp</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https://www.ptsd.va.gov/</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c9d3b0f20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c9d3b0f20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linkClick r:id="rId2"/>
              </a:rPr>
              <a:t>https://www.ptsd.va.gov/understand/common/common_veterans.asp</a:t>
            </a:r>
            <a:r>
              <a:rPr lang="en" sz="1200"/>
              <a:t> </a:t>
            </a:r>
            <a:endParaRPr sz="1200"/>
          </a:p>
          <a:p>
            <a:pPr indent="0" lvl="0" marL="0" rtl="0" algn="l">
              <a:spcBef>
                <a:spcPts val="0"/>
              </a:spcBef>
              <a:spcAft>
                <a:spcPts val="0"/>
              </a:spcAft>
              <a:buNone/>
            </a:pPr>
            <a:r>
              <a:t/>
            </a:r>
            <a:endParaRPr sz="1200"/>
          </a:p>
          <a:p>
            <a:pPr indent="-304800" lvl="0" marL="457200" rtl="0" algn="l">
              <a:lnSpc>
                <a:spcPct val="115000"/>
              </a:lnSpc>
              <a:spcBef>
                <a:spcPts val="0"/>
              </a:spcBef>
              <a:spcAft>
                <a:spcPts val="0"/>
              </a:spcAft>
              <a:buSzPts val="1200"/>
              <a:buAutoNum type="arabicPeriod"/>
            </a:pPr>
            <a:r>
              <a:rPr lang="en" sz="1200">
                <a:solidFill>
                  <a:schemeClr val="dk2"/>
                </a:solidFill>
              </a:rPr>
              <a:t>~11- 20 out of every 100 Veterans were diagnosed with PTSD</a:t>
            </a:r>
            <a:endParaRPr sz="1200">
              <a:solidFill>
                <a:schemeClr val="dk2"/>
              </a:solidFill>
            </a:endParaRPr>
          </a:p>
          <a:p>
            <a:pPr indent="-304800" lvl="0" marL="457200" rtl="0" algn="l">
              <a:lnSpc>
                <a:spcPct val="115000"/>
              </a:lnSpc>
              <a:spcBef>
                <a:spcPts val="1600"/>
              </a:spcBef>
              <a:spcAft>
                <a:spcPts val="0"/>
              </a:spcAft>
              <a:buClr>
                <a:schemeClr val="dk2"/>
              </a:buClr>
              <a:buSzPts val="1200"/>
              <a:buAutoNum type="arabicPeriod"/>
            </a:pPr>
            <a:r>
              <a:rPr lang="en" sz="1200">
                <a:solidFill>
                  <a:schemeClr val="dk2"/>
                </a:solidFill>
              </a:rPr>
              <a:t>~12 out of every 100  veterans were diagnosed with PTSD</a:t>
            </a:r>
            <a:endParaRPr sz="1200">
              <a:solidFill>
                <a:schemeClr val="dk2"/>
              </a:solidFill>
            </a:endParaRPr>
          </a:p>
          <a:p>
            <a:pPr indent="-304800" lvl="0" marL="457200" rtl="0" algn="l">
              <a:lnSpc>
                <a:spcPct val="115000"/>
              </a:lnSpc>
              <a:spcBef>
                <a:spcPts val="1600"/>
              </a:spcBef>
              <a:spcAft>
                <a:spcPts val="0"/>
              </a:spcAft>
              <a:buClr>
                <a:schemeClr val="dk2"/>
              </a:buClr>
              <a:buSzPts val="1200"/>
              <a:buAutoNum type="arabicPeriod"/>
            </a:pPr>
            <a:r>
              <a:rPr lang="en" sz="1200">
                <a:solidFill>
                  <a:schemeClr val="dk2"/>
                </a:solidFill>
              </a:rPr>
              <a:t>~15 out of every 100 in 1980s. National Vietnam Veterans Readjustment Study (NVVRS) have estimated this number to be 30 out of every 100 Vietnam Veterans</a:t>
            </a:r>
            <a:endParaRPr sz="1200">
              <a:solidFill>
                <a:schemeClr val="dk2"/>
              </a:solidFill>
            </a:endParaRPr>
          </a:p>
          <a:p>
            <a:pPr indent="0" lvl="0" marL="457200" rtl="0" algn="l">
              <a:lnSpc>
                <a:spcPct val="115000"/>
              </a:lnSpc>
              <a:spcBef>
                <a:spcPts val="1600"/>
              </a:spcBef>
              <a:spcAft>
                <a:spcPts val="1600"/>
              </a:spcAft>
              <a:buNone/>
            </a:pPr>
            <a:r>
              <a:t/>
            </a:r>
            <a:endParaRPr sz="1200">
              <a:solidFill>
                <a:schemeClr val="dk2"/>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c9d3b0f20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c9d3b0f20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https://www.ptsd.va.gov/understand/common/common_veterans.asp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c9d3b0f20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c9d3b0f20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https://www.ptsd.va.gov/understand/common/common_veterans.asp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c9d3b0f20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c9d3b0f20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https://www.ptsd.va.gov/understand/common/common_veterans.asp</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4ca6520450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ca6520450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https://www.va.gov/opa/docs/Suicide-Data-Report-2012-final.pdf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https://www.ptsd.va.gov/family/how_help_veteran.asp</a:t>
            </a:r>
            <a:r>
              <a:rPr lang="en"/>
              <a:t> </a:t>
            </a:r>
            <a:endParaRPr/>
          </a:p>
          <a:p>
            <a:pPr indent="0" lvl="0" marL="0" rtl="0" algn="l">
              <a:spcBef>
                <a:spcPts val="0"/>
              </a:spcBef>
              <a:spcAft>
                <a:spcPts val="0"/>
              </a:spcAft>
              <a:buNone/>
            </a:pPr>
            <a:r>
              <a:t/>
            </a:r>
            <a:endParaRPr/>
          </a:p>
          <a:p>
            <a:pPr indent="0" lvl="0" marL="0" rtl="0" algn="l">
              <a:lnSpc>
                <a:spcPct val="115000"/>
              </a:lnSpc>
              <a:spcBef>
                <a:spcPts val="0"/>
              </a:spcBef>
              <a:spcAft>
                <a:spcPts val="1600"/>
              </a:spcAft>
              <a:buClr>
                <a:schemeClr val="dk1"/>
              </a:buClr>
              <a:buSzPts val="1100"/>
              <a:buFont typeface="Arial"/>
              <a:buNone/>
            </a:pPr>
            <a:r>
              <a:rPr lang="en" sz="1200"/>
              <a:t>Most of the interventions that exist is for veterans who have already been discharged or have fought in combat.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c9d3b0f20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c9d3b0f20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c9d3b0f20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c9d3b0f20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Approximately 60% of military personnel who experience mental health problems do not seek help, yet many of them could benefit from professional treatment. Across military studies, one of the most frequently reported barriers to help-seeking for mental health problems is concerns about stigma.</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When recruits participate in standardized training with qualified and effective trainers, they may better able to reducing stigma, building up self-confidence, and developing positive attitude for help-seeking.</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u="sng">
                <a:solidFill>
                  <a:schemeClr val="hlink"/>
                </a:solidFill>
                <a:latin typeface="Calibri"/>
                <a:ea typeface="Calibri"/>
                <a:cs typeface="Calibri"/>
                <a:sym typeface="Calibri"/>
                <a:hlinkClick r:id="rId2"/>
              </a:rPr>
              <a:t>https://www.ncbi.nlm.nih.gov/pubmed/25595168</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4c9d3b0f20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4c9d3b0f20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Due to the shortage of critical mental health personnel and the general lack of support, the mental health conditions of many members of the military  are often not detected or untreated.</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Some studies indicate that lack of access to mental health services contributing to the high suicide rates among veterans.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Ensuring military members have timely access to high-quality mental health care is imperative to reduce the high rate of suicide and to provide quality of life after service.</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And it had been proved that social support could provide prevention from stressful situation. Therefore, available social supports also necessary.</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u="sng">
                <a:solidFill>
                  <a:schemeClr val="hlink"/>
                </a:solidFill>
                <a:latin typeface="Calibri"/>
                <a:ea typeface="Calibri"/>
                <a:cs typeface="Calibri"/>
                <a:sym typeface="Calibri"/>
                <a:hlinkClick r:id="rId2"/>
              </a:rPr>
              <a:t>https://www.ncbi.nlm.nih.gov/pmc/articles/PMC5563010/</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http://citeseerx.ist.psu.edu/viewdoc/download?doi=10.1.1.858.1800&amp;rep=rep1&amp;type=pdf</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4ca910a6a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4ca910a6a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c9d3b0f20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c9d3b0f2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When Recruits participate in standardized training, they are better able to understand mental illnesses and the impact on individuals, families, and communities.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Through effective training, they learn to identify signs and symptoms of mental illnesses, and how to utilize Mental Health First Aid in practice, provide initial help and support to someone who may be developing a mental health or substance use problem or experiencing a crisis.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c9d3b0f20_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c9d3b0f20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Since emotional stability are important factors for successful military job performance, mental health training may play important role in promote unit performance and administrations.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For example, after training the recruits are expected to exert whatever effort is needed to get the job done, volunteer as needed, work well with others, obey orders, meticulously follow rules and procedures, and identify with and support the military’s objectives.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u="sng">
                <a:solidFill>
                  <a:schemeClr val="hlink"/>
                </a:solidFill>
                <a:latin typeface="Calibri"/>
                <a:ea typeface="Calibri"/>
                <a:cs typeface="Calibri"/>
                <a:sym typeface="Calibri"/>
                <a:hlinkClick r:id="rId2"/>
              </a:rPr>
              <a:t>https://www.ncbi.nlm.nih.gov/pmc/articles/PMC4380139/</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c9d7b93a5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c9d7b93a5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Previous studies have shown that where a parent is experiencing PTSD there can be a concurrent impact on family members which can include psychological maltreatment of spouses, mental distress in spouses, and depression, anxiety and behavioral problems in children.</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https://jmvfh.utpjournals.press/doi/full/10.3138/jmvfh.2.2.002</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c9d3b0f20_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c9d3b0f20_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According to officials, the Army is down 20 percent from its full complement of 123 psychologists. The Air Force, which is missing 17 percent of its 235 authorized psychologists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due to the shortage in the active-duty psychologist ranks, thousands of service members are dealing with the effects of combat stress.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The numbers of service members who need help is only expected to grow as deployments continue and more service members experience more than one deployment.</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To meet the increased needs, the military services want to recruit and retain more psychologists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u="sng">
                <a:solidFill>
                  <a:schemeClr val="hlink"/>
                </a:solidFill>
                <a:latin typeface="Calibri"/>
                <a:ea typeface="Calibri"/>
                <a:cs typeface="Calibri"/>
                <a:sym typeface="Calibri"/>
                <a:hlinkClick r:id="rId2"/>
              </a:rPr>
              <a:t>https://www.apa.org/monitor/sep07/transforming.aspx</a:t>
            </a:r>
            <a:endParaRPr sz="12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c9d3b0f20_4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c9d3b0f20_4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4c9d3b0f20_4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4c9d3b0f20_4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There are financial resources available for active members provided by both the government and outside organizations.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The main funding support may come from the Department of Defense as part of the defense budget.</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Military OneSource is a Department of Defense-funded program that provides educational materials on every aspect of military life at no cost to active duty members.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Sometimes, APA also push to secure more military mental health funds to support a new training initiative</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https://www.stripes.com/news/house-passes-new-mental-health-screening-for-recruits-1.284738</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https://www.foxbusiness.com/features/4-financial-resources-for-active-military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c9d3b0f20_4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c9d3b0f20_4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People with a history of “self-mutilation,” bipolar disorder, depression and drug and alcohol abuse can now seek waivers to join the Army under an policy enacted in August in 2017.</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But accepting recruits with those mental health conditions in their past carries risks. Because people with a history of mental health problems are more likely to have those issues resurface than those who do not.</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Therefore, either those with diagnoses before they enter the armed forces or those who develop mental health conditions after, they all need mental health support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u="sng">
                <a:solidFill>
                  <a:schemeClr val="hlink"/>
                </a:solidFill>
                <a:latin typeface="Calibri"/>
                <a:ea typeface="Calibri"/>
                <a:cs typeface="Calibri"/>
                <a:sym typeface="Calibri"/>
                <a:hlinkClick r:id="rId2"/>
              </a:rPr>
              <a:t>https://www.usatoday.com/story/news/politics/2017/11/12/army-lifts-ban-recruits-history-self-mutilation-other-mental-health-issues/853131001/</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4c9d3b0f2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c9d3b0f2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c9d7b93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c9d7b93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c9d3b0f20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4c9d3b0f20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4c9d3b0f20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4c9d3b0f20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22 pushups every day for 22 days in order to support Active Heroes, who commit suicide. According to VA, it was reported that 22.2% of suicides are committed by veterans.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accent5"/>
                </a:solidFill>
                <a:hlinkClick r:id="rId2"/>
              </a:rPr>
              <a:t>https://www.va.gov/opa/docs/Suicide-Data-Report-2012-final.pdf</a:t>
            </a:r>
            <a:r>
              <a:rPr lang="en">
                <a:solidFill>
                  <a:schemeClr val="dk1"/>
                </a:solidFill>
              </a:rPr>
              <a:t>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c9d7b93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c9d7b93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4db05cc4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4db05cc4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ca652045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ca652045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4ca910a6a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4ca910a6a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4ca910a6a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4ca910a6a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Planning -</a:t>
            </a:r>
            <a:r>
              <a:rPr lang="en"/>
              <a:t> the goal of evaluation is to refine plans. Done before program begins</a:t>
            </a:r>
            <a:endParaRPr/>
          </a:p>
          <a:p>
            <a:pPr indent="0" lvl="0" marL="0" rtl="0" algn="l">
              <a:spcBef>
                <a:spcPts val="0"/>
              </a:spcBef>
              <a:spcAft>
                <a:spcPts val="0"/>
              </a:spcAft>
              <a:buNone/>
            </a:pPr>
            <a:r>
              <a:rPr lang="en"/>
              <a:t>Implementation - the goal of evaluation is to characterize real, as opposed to ideal, program activities and to improve operations, perhaps by revising plans. </a:t>
            </a:r>
            <a:endParaRPr/>
          </a:p>
          <a:p>
            <a:pPr indent="0" lvl="0" marL="0" rtl="0" algn="l">
              <a:spcBef>
                <a:spcPts val="0"/>
              </a:spcBef>
              <a:spcAft>
                <a:spcPts val="0"/>
              </a:spcAft>
              <a:buNone/>
            </a:pPr>
            <a:r>
              <a:rPr lang="en"/>
              <a:t>Effects - the goal of evaluation is to identify and account for both intended and unintended effects.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ca910a6a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4ca910a6a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Planning - the goal of evaluation is to refine plans.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Notice barriers before implementation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4ca910a6a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4ca910a6a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Implementation - the goal of evaluation is to characterize real, as opposed to ideal, program activities and to improve operations, perhaps by revising plans. </a:t>
            </a:r>
            <a:endParaRPr>
              <a:solidFill>
                <a:schemeClr val="dk1"/>
              </a:solidFill>
            </a:endParaRPr>
          </a:p>
          <a:p>
            <a:pPr indent="0" lvl="0" marL="0" rtl="0" algn="l">
              <a:lnSpc>
                <a:spcPct val="115000"/>
              </a:lnSpc>
              <a:spcBef>
                <a:spcPts val="0"/>
              </a:spcBef>
              <a:spcAft>
                <a:spcPts val="0"/>
              </a:spcAft>
              <a:buNone/>
            </a:pPr>
            <a:r>
              <a:rPr lang="en" sz="1200">
                <a:solidFill>
                  <a:srgbClr val="38761D"/>
                </a:solidFill>
              </a:rPr>
              <a:t>Surveys to recruits - given at the end of initial session, questions on thoughts about initial session</a:t>
            </a:r>
            <a:endParaRPr sz="1200">
              <a:solidFill>
                <a:srgbClr val="38761D"/>
              </a:solidFill>
            </a:endParaRPr>
          </a:p>
          <a:p>
            <a:pPr indent="0" lvl="0" marL="0" rtl="0" algn="l">
              <a:lnSpc>
                <a:spcPct val="115000"/>
              </a:lnSpc>
              <a:spcBef>
                <a:spcPts val="1600"/>
              </a:spcBef>
              <a:spcAft>
                <a:spcPts val="0"/>
              </a:spcAft>
              <a:buNone/>
            </a:pPr>
            <a:r>
              <a:rPr lang="en" sz="1200">
                <a:solidFill>
                  <a:srgbClr val="38761D"/>
                </a:solidFill>
              </a:rPr>
              <a:t>Surveys to soldiers - given at the end of of the first six months, questions on thoughts about program </a:t>
            </a:r>
            <a:endParaRPr sz="1200">
              <a:solidFill>
                <a:srgbClr val="38761D"/>
              </a:solidFill>
            </a:endParaRPr>
          </a:p>
          <a:p>
            <a:pPr indent="0" lvl="0" marL="0" rtl="0" algn="l">
              <a:lnSpc>
                <a:spcPct val="115000"/>
              </a:lnSpc>
              <a:spcBef>
                <a:spcPts val="1600"/>
              </a:spcBef>
              <a:spcAft>
                <a:spcPts val="1600"/>
              </a:spcAft>
              <a:buNone/>
            </a:pPr>
            <a:r>
              <a:rPr lang="en" sz="1200">
                <a:solidFill>
                  <a:srgbClr val="38761D"/>
                </a:solidFill>
              </a:rPr>
              <a:t>Surveys to receiving VA clinicians, questions regarding ease of record transfer and ability to quickly identify soldiers suffering from mental illnesses based on records alone  </a:t>
            </a:r>
            <a:endParaRPr sz="1200">
              <a:solidFill>
                <a:srgbClr val="38761D"/>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4ca910a6a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4ca910a6a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Effects - the goal of evaluation is to identify and account for both intended and unintended effects.</a:t>
            </a:r>
            <a:endParaRPr/>
          </a:p>
          <a:p>
            <a:pPr indent="0" lvl="0" marL="0" rtl="0" algn="l">
              <a:spcBef>
                <a:spcPts val="0"/>
              </a:spcBef>
              <a:spcAft>
                <a:spcPts val="0"/>
              </a:spcAft>
              <a:buNone/>
            </a:pPr>
            <a:r>
              <a:rPr lang="en"/>
              <a:t>Incidence rates year after year - will help determine if program is making continous progress or if it stalls and needs to be modified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4ca910a6a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4ca910a6a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Char char="●"/>
            </a:pPr>
            <a:r>
              <a:rPr lang="en" sz="1200">
                <a:solidFill>
                  <a:schemeClr val="dk2"/>
                </a:solidFill>
              </a:rPr>
              <a:t>Lack of support from soldiers, particularly new recruits - mental health still has a large stigma attached to it, recruits may be unreceptive to mandatory mental health sessions. Hopefully this would be identified in the initial evaluation. If it is seen to be the case, the session can be rebranded as a “wellness” session or bonuses could be given to participating individuals</a:t>
            </a:r>
            <a:endParaRPr sz="1200">
              <a:solidFill>
                <a:schemeClr val="dk2"/>
              </a:solidFill>
            </a:endParaRPr>
          </a:p>
          <a:p>
            <a:pPr indent="-304800" lvl="0" marL="457200" rtl="0" algn="l">
              <a:lnSpc>
                <a:spcPct val="115000"/>
              </a:lnSpc>
              <a:spcBef>
                <a:spcPts val="0"/>
              </a:spcBef>
              <a:spcAft>
                <a:spcPts val="0"/>
              </a:spcAft>
              <a:buClr>
                <a:schemeClr val="dk2"/>
              </a:buClr>
              <a:buSzPts val="1200"/>
              <a:buChar char="●"/>
            </a:pPr>
            <a:r>
              <a:rPr lang="en" sz="1200">
                <a:solidFill>
                  <a:schemeClr val="dk2"/>
                </a:solidFill>
              </a:rPr>
              <a:t>Too many or too few mental health sessions - more likely to be too few, we will increase the number of sessions if necessary </a:t>
            </a:r>
            <a:endParaRPr sz="1200">
              <a:solidFill>
                <a:schemeClr val="dk2"/>
              </a:solidFill>
            </a:endParaRPr>
          </a:p>
          <a:p>
            <a:pPr indent="-304800" lvl="0" marL="457200" rtl="0" algn="l">
              <a:lnSpc>
                <a:spcPct val="115000"/>
              </a:lnSpc>
              <a:spcBef>
                <a:spcPts val="0"/>
              </a:spcBef>
              <a:spcAft>
                <a:spcPts val="0"/>
              </a:spcAft>
              <a:buClr>
                <a:schemeClr val="dk2"/>
              </a:buClr>
              <a:buSzPts val="1200"/>
              <a:buChar char="●"/>
            </a:pPr>
            <a:r>
              <a:rPr lang="en" sz="1200">
                <a:solidFill>
                  <a:schemeClr val="dk2"/>
                </a:solidFill>
              </a:rPr>
              <a:t>Ineffective online annual training sessions - possible that an online session will not garner the attention necessary for such sensitive topics, if this is the case we will move all sessions to the in person format  </a:t>
            </a:r>
            <a:endParaRPr sz="1200">
              <a:solidFill>
                <a:schemeClr val="dk2"/>
              </a:solidFill>
            </a:endParaRPr>
          </a:p>
          <a:p>
            <a:pPr indent="-304800" lvl="0" marL="457200" rtl="0" algn="l">
              <a:lnSpc>
                <a:spcPct val="115000"/>
              </a:lnSpc>
              <a:spcBef>
                <a:spcPts val="0"/>
              </a:spcBef>
              <a:spcAft>
                <a:spcPts val="0"/>
              </a:spcAft>
              <a:buClr>
                <a:schemeClr val="dk2"/>
              </a:buClr>
              <a:buSzPts val="1200"/>
              <a:buChar char="●"/>
            </a:pPr>
            <a:r>
              <a:rPr lang="en" sz="1200">
                <a:solidFill>
                  <a:schemeClr val="dk2"/>
                </a:solidFill>
              </a:rPr>
              <a:t>Funding - possible lack of funds, will increase the ratio of participants to therapists to contain costs</a:t>
            </a:r>
            <a:endParaRPr sz="1200">
              <a:solidFill>
                <a:schemeClr val="dk2"/>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4ca910a6a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4ca910a6a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Therefore, while this program may seem expensive it will represent just a small fraction of what is spent on mental illness in the military and it will lead to total mental illness spending to decrease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4ca910a6a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4ca910a6a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4ca910a6a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4ca910a6a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Char char="●"/>
            </a:pPr>
            <a:r>
              <a:rPr lang="en" sz="1200">
                <a:solidFill>
                  <a:schemeClr val="dk2"/>
                </a:solidFill>
              </a:rPr>
              <a:t>Public Awareness Campaigns - ensure general public knows of the importance of mental health in service men and women </a:t>
            </a:r>
            <a:endParaRPr sz="1200">
              <a:solidFill>
                <a:schemeClr val="dk2"/>
              </a:solidFill>
            </a:endParaRPr>
          </a:p>
          <a:p>
            <a:pPr indent="-304800" lvl="0" marL="457200" rtl="0" algn="l">
              <a:lnSpc>
                <a:spcPct val="115000"/>
              </a:lnSpc>
              <a:spcBef>
                <a:spcPts val="0"/>
              </a:spcBef>
              <a:spcAft>
                <a:spcPts val="0"/>
              </a:spcAft>
              <a:buClr>
                <a:schemeClr val="dk2"/>
              </a:buClr>
              <a:buSzPts val="1200"/>
              <a:buChar char="●"/>
            </a:pPr>
            <a:r>
              <a:rPr lang="en" sz="1200">
                <a:solidFill>
                  <a:schemeClr val="dk2"/>
                </a:solidFill>
              </a:rPr>
              <a:t>Results publicized - report successes </a:t>
            </a:r>
            <a:endParaRPr sz="1200">
              <a:solidFill>
                <a:schemeClr val="dk2"/>
              </a:solidFill>
            </a:endParaRPr>
          </a:p>
          <a:p>
            <a:pPr indent="-304800" lvl="0" marL="457200" rtl="0" algn="l">
              <a:lnSpc>
                <a:spcPct val="115000"/>
              </a:lnSpc>
              <a:spcBef>
                <a:spcPts val="0"/>
              </a:spcBef>
              <a:spcAft>
                <a:spcPts val="0"/>
              </a:spcAft>
              <a:buClr>
                <a:schemeClr val="dk2"/>
              </a:buClr>
              <a:buSzPts val="1200"/>
              <a:buChar char="●"/>
            </a:pPr>
            <a:r>
              <a:rPr lang="en" sz="1200">
                <a:solidFill>
                  <a:schemeClr val="dk2"/>
                </a:solidFill>
              </a:rPr>
              <a:t>Bipartisan support - viability of a government program is determined by broad support from both parties. Past 2 budgets were passed with bipartisan support, FY19 had an 82 billion dollar increase</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4c9d3b0f20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4c9d3b0f20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4c9d3b0f20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4c9d3b0f20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looking at death certificates, in 2010, the “</a:t>
            </a:r>
            <a:r>
              <a:rPr lang="en"/>
              <a:t>Veterans comprised approximately 22.2% of all suicides reported during the project period” (VA). This number has dropped by 3% since 1999.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https://www.va.gov/opa/docs/Suicide-Data-Report-2012-final.pdf</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4c9d3b0f20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4c9d3b0f20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https://www.va.gov/opa/docs/Suicide-Data-Report-2012-final.pdf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Key points:</a:t>
            </a:r>
            <a:endParaRPr/>
          </a:p>
          <a:p>
            <a:pPr indent="0" lvl="0" marL="0" rtl="0" algn="l">
              <a:spcBef>
                <a:spcPts val="0"/>
              </a:spcBef>
              <a:spcAft>
                <a:spcPts val="0"/>
              </a:spcAft>
              <a:buNone/>
            </a:pPr>
            <a:r>
              <a:rPr lang="en"/>
              <a:t>The suicide rate in 2010 among veterans that was reported based on the death certificates is slightly over 20%. Figure 2, shows that the suicide rates did decline since 1999-2003. And ever since, the suicide rates have remained constant, with 2007 had the lowest suicide rate.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4c9d3b0f20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4c9d3b0f20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Takeaways:  </a:t>
            </a:r>
            <a:endParaRPr/>
          </a:p>
          <a:p>
            <a:pPr indent="-298450" lvl="0" marL="457200" rtl="0" algn="l">
              <a:spcBef>
                <a:spcPts val="0"/>
              </a:spcBef>
              <a:spcAft>
                <a:spcPts val="0"/>
              </a:spcAft>
              <a:buSzPts val="1100"/>
              <a:buChar char="-"/>
            </a:pPr>
            <a:r>
              <a:t/>
            </a:r>
            <a:endParaRPr/>
          </a:p>
          <a:p>
            <a:pPr indent="-298450" lvl="0" marL="457200" rtl="0" algn="l">
              <a:spcBef>
                <a:spcPts val="0"/>
              </a:spcBef>
              <a:spcAft>
                <a:spcPts val="0"/>
              </a:spcAft>
              <a:buSzPts val="1100"/>
              <a:buChar char="-"/>
            </a:pPr>
            <a:r>
              <a:rPr lang="en"/>
              <a:t>“From 2015 to 2016, the Veteran suicide rate decreased from 30.5 per 100,000 to 30.1 per 100,000.”</a:t>
            </a:r>
            <a:endParaRPr/>
          </a:p>
          <a:p>
            <a:pPr indent="-298450" lvl="0" marL="457200" rtl="0" algn="l">
              <a:spcBef>
                <a:spcPts val="0"/>
              </a:spcBef>
              <a:spcAft>
                <a:spcPts val="0"/>
              </a:spcAft>
              <a:buSzPts val="1100"/>
              <a:buChar char="-"/>
            </a:pPr>
            <a:r>
              <a:rPr lang="en"/>
              <a:t>“Suicide rates for Veteran and non-Veteran adults increased from 2005 to 2016.” </a:t>
            </a:r>
            <a:endParaRPr/>
          </a:p>
          <a:p>
            <a:pPr indent="-298450" lvl="0" marL="457200" rtl="0" algn="l">
              <a:spcBef>
                <a:spcPts val="0"/>
              </a:spcBef>
              <a:spcAft>
                <a:spcPts val="0"/>
              </a:spcAft>
              <a:buSzPts val="1100"/>
              <a:buChar char="-"/>
            </a:pPr>
            <a:r>
              <a:rPr lang="en"/>
              <a:t>“In 2016, the suicide rate was 1.5 times greater for Veterans than for non-Veteran adults, after adjusting for age and gender.” </a:t>
            </a:r>
            <a:endParaRPr/>
          </a:p>
          <a:p>
            <a:pPr indent="0" lvl="0" marL="0" rtl="0" algn="l">
              <a:spcBef>
                <a:spcPts val="0"/>
              </a:spcBef>
              <a:spcAft>
                <a:spcPts val="0"/>
              </a:spcAft>
              <a:buNone/>
            </a:pPr>
            <a:r>
              <a:rPr lang="en" u="sng">
                <a:solidFill>
                  <a:schemeClr val="hlink"/>
                </a:solidFill>
                <a:hlinkClick r:id="rId2"/>
              </a:rPr>
              <a:t>https://www.mentalhealth.va.gov/docs/data-sheets/OMHSP_National_Suicide_Data_Report_2005-2016_508.pdf</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4c9d3b0f20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4c9d3b0f20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suicide rate per 100,000 people for Veterans aged 18-34 is the highest in 2016. </a:t>
            </a:r>
            <a:endParaRPr/>
          </a:p>
          <a:p>
            <a:pPr indent="-298450" lvl="0" marL="457200" rtl="0" algn="l">
              <a:spcBef>
                <a:spcPts val="0"/>
              </a:spcBef>
              <a:spcAft>
                <a:spcPts val="0"/>
              </a:spcAft>
              <a:buSzPts val="1100"/>
              <a:buChar char="-"/>
            </a:pPr>
            <a:r>
              <a:rPr lang="en"/>
              <a:t>Whereas the suicide count is highest among 55-74 year old.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https://www.mentalhealth.va.gov/docs/data-sheets/OMHSP_National_Suicide_Data_Report_2005-2016_508.pdf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ca910a6a0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ca910a6a0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1" Type="http://schemas.openxmlformats.org/officeDocument/2006/relationships/hyperlink" Target="https://www.apa.org/monitor/sep07/transforming.aspx" TargetMode="External"/><Relationship Id="rId10" Type="http://schemas.openxmlformats.org/officeDocument/2006/relationships/hyperlink" Target="https://www.apa.org/monitor/sep07/transforming.aspx" TargetMode="External"/><Relationship Id="rId13" Type="http://schemas.openxmlformats.org/officeDocument/2006/relationships/hyperlink" Target="https://www.mentalhealthfirstaid.org/cs/wp-content/uploads/2014/04/Veterans-MHFA-Fact-Sheet.pdf" TargetMode="External"/><Relationship Id="rId12" Type="http://schemas.openxmlformats.org/officeDocument/2006/relationships/hyperlink" Target="https://www.mentalhealthfirstaid.org/cs/wp-content/uploads/2014/04/Veterans-MHFA-Fact-Sheet.pdf" TargetMode="External"/><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ptsd.va.gov/understand/what/ptsd_basics.asp" TargetMode="External"/><Relationship Id="rId4" Type="http://schemas.openxmlformats.org/officeDocument/2006/relationships/hyperlink" Target="https://www.ptsd.va.gov/understand/common/common_veterans.asp" TargetMode="External"/><Relationship Id="rId9" Type="http://schemas.openxmlformats.org/officeDocument/2006/relationships/hyperlink" Target="http://citeseerx.ist.psu.edu/viewdoc/download?doi=10.1.1.858.1800&amp;rep=rep1&amp;type=pdf" TargetMode="External"/><Relationship Id="rId15" Type="http://schemas.openxmlformats.org/officeDocument/2006/relationships/hyperlink" Target="https://www.cdc.gov/mmwr/PDF/rr/rr4811.pdf" TargetMode="External"/><Relationship Id="rId14" Type="http://schemas.openxmlformats.org/officeDocument/2006/relationships/hyperlink" Target="https://www.military.com/education/keys-to-success/tips-for-stress-management.html" TargetMode="External"/><Relationship Id="rId17" Type="http://schemas.openxmlformats.org/officeDocument/2006/relationships/hyperlink" Target="https://www.nextgov.com/cio-briefing/2013/08/pentagon-spent-nearly-1-billion-mental-health-treatment-2012/69194/" TargetMode="External"/><Relationship Id="rId16" Type="http://schemas.openxmlformats.org/officeDocument/2006/relationships/hyperlink" Target="https://www.va.gov/budget/docs/summary/fy2019VAbudgetInBrief.pdf" TargetMode="External"/><Relationship Id="rId5" Type="http://schemas.openxmlformats.org/officeDocument/2006/relationships/hyperlink" Target="https://www.va.gov/opa/docs/Suicide-Data-Report-2012-final.pdf" TargetMode="External"/><Relationship Id="rId19" Type="http://schemas.openxmlformats.org/officeDocument/2006/relationships/hyperlink" Target="https://www.apa.org/gradpsych/2011/01/service.aspx" TargetMode="External"/><Relationship Id="rId6" Type="http://schemas.openxmlformats.org/officeDocument/2006/relationships/hyperlink" Target="https://academic.oup.com/epirev/article/37/1/144/423274" TargetMode="External"/><Relationship Id="rId18" Type="http://schemas.openxmlformats.org/officeDocument/2006/relationships/hyperlink" Target="https://www.psychologycareercenter.org/army-psychologist-salary.html" TargetMode="External"/><Relationship Id="rId7" Type="http://schemas.openxmlformats.org/officeDocument/2006/relationships/hyperlink" Target="https://academic.oup.com/epirev/article/37/1/144/423274" TargetMode="External"/><Relationship Id="rId8" Type="http://schemas.openxmlformats.org/officeDocument/2006/relationships/hyperlink" Target="http://citeseerx.ist.psu.edu/viewdoc/download?doi=10.1.1.858.1800&amp;rep=rep1&amp;type=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1117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8761D"/>
                </a:solidFill>
              </a:rPr>
              <a:t>Veteran and Active Duty Military Men and Women Mental Health Program</a:t>
            </a:r>
            <a:endParaRPr>
              <a:solidFill>
                <a:srgbClr val="38761D"/>
              </a:solidFill>
            </a:endParaRPr>
          </a:p>
        </p:txBody>
      </p:sp>
      <p:sp>
        <p:nvSpPr>
          <p:cNvPr id="55" name="Google Shape;55;p13"/>
          <p:cNvSpPr txBox="1"/>
          <p:nvPr>
            <p:ph idx="1" type="body"/>
          </p:nvPr>
        </p:nvSpPr>
        <p:spPr>
          <a:xfrm>
            <a:off x="311700" y="42033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solidFill>
                  <a:srgbClr val="38761D"/>
                </a:solidFill>
              </a:rPr>
              <a:t>By: Darya Kovtun, Sijia Wang, Lucas Cavalier, Darielle Connor, and Taylor Walsh</a:t>
            </a:r>
            <a:endParaRPr sz="1400">
              <a:solidFill>
                <a:srgbClr val="38761D"/>
              </a:solidFill>
            </a:endParaRPr>
          </a:p>
          <a:p>
            <a:pPr indent="0" lvl="0" marL="0" rtl="0" algn="l">
              <a:spcBef>
                <a:spcPts val="1600"/>
              </a:spcBef>
              <a:spcAft>
                <a:spcPts val="1600"/>
              </a:spcAft>
              <a:buNone/>
            </a:pPr>
            <a:r>
              <a:t/>
            </a:r>
            <a:endParaRPr/>
          </a:p>
        </p:txBody>
      </p:sp>
      <p:pic>
        <p:nvPicPr>
          <p:cNvPr id="56" name="Google Shape;56;p13"/>
          <p:cNvPicPr preferRelativeResize="0"/>
          <p:nvPr/>
        </p:nvPicPr>
        <p:blipFill>
          <a:blip r:embed="rId3">
            <a:alphaModFix/>
          </a:blip>
          <a:stretch>
            <a:fillRect/>
          </a:stretch>
        </p:blipFill>
        <p:spPr>
          <a:xfrm>
            <a:off x="2341463" y="1714925"/>
            <a:ext cx="4461064" cy="2335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38761D"/>
                </a:solidFill>
              </a:rPr>
              <a:t>What is Posttraumatic Stress Disorder (PTSD)?</a:t>
            </a:r>
            <a:endParaRPr b="1">
              <a:solidFill>
                <a:srgbClr val="38761D"/>
              </a:solidFill>
            </a:endParaRPr>
          </a:p>
        </p:txBody>
      </p:sp>
      <p:sp>
        <p:nvSpPr>
          <p:cNvPr id="111" name="Google Shape;111;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38761D"/>
                </a:solidFill>
              </a:rPr>
              <a:t>“</a:t>
            </a:r>
            <a:r>
              <a:rPr b="1" lang="en" sz="2400">
                <a:solidFill>
                  <a:srgbClr val="38761D"/>
                </a:solidFill>
              </a:rPr>
              <a:t>PTSD</a:t>
            </a:r>
            <a:r>
              <a:rPr lang="en" sz="2400">
                <a:solidFill>
                  <a:srgbClr val="38761D"/>
                </a:solidFill>
              </a:rPr>
              <a:t> (posttraumatic stress disorder) is a mental health problem that some people develop after </a:t>
            </a:r>
            <a:r>
              <a:rPr lang="en" sz="2400">
                <a:solidFill>
                  <a:srgbClr val="38761D"/>
                </a:solidFill>
              </a:rPr>
              <a:t>experiencing</a:t>
            </a:r>
            <a:r>
              <a:rPr lang="en" sz="2400">
                <a:solidFill>
                  <a:srgbClr val="38761D"/>
                </a:solidFill>
              </a:rPr>
              <a:t> or witnessing a life-threatening event, like combat, a natural disaster, a car accident, or sexual assault” (VA)</a:t>
            </a:r>
            <a:endParaRPr sz="2400">
              <a:solidFill>
                <a:srgbClr val="38761D"/>
              </a:solidFill>
            </a:endParaRPr>
          </a:p>
          <a:p>
            <a:pPr indent="0" lvl="0" marL="0" rtl="0" algn="ctr">
              <a:spcBef>
                <a:spcPts val="1600"/>
              </a:spcBef>
              <a:spcAft>
                <a:spcPts val="1600"/>
              </a:spcAft>
              <a:buNone/>
            </a:pPr>
            <a:r>
              <a:t/>
            </a:r>
            <a:endParaRPr sz="2400">
              <a:solidFill>
                <a:srgbClr val="000000"/>
              </a:solidFill>
            </a:endParaRPr>
          </a:p>
        </p:txBody>
      </p:sp>
      <p:pic>
        <p:nvPicPr>
          <p:cNvPr id="112" name="Google Shape;112;p22"/>
          <p:cNvPicPr preferRelativeResize="0"/>
          <p:nvPr/>
        </p:nvPicPr>
        <p:blipFill>
          <a:blip r:embed="rId3">
            <a:alphaModFix/>
          </a:blip>
          <a:stretch>
            <a:fillRect/>
          </a:stretch>
        </p:blipFill>
        <p:spPr>
          <a:xfrm>
            <a:off x="3440474" y="3333075"/>
            <a:ext cx="2263052" cy="1810426"/>
          </a:xfrm>
          <a:prstGeom prst="rect">
            <a:avLst/>
          </a:prstGeom>
          <a:noFill/>
          <a:ln>
            <a:noFill/>
          </a:ln>
        </p:spPr>
      </p:pic>
      <p:pic>
        <p:nvPicPr>
          <p:cNvPr id="113" name="Google Shape;113;p22"/>
          <p:cNvPicPr preferRelativeResize="0"/>
          <p:nvPr/>
        </p:nvPicPr>
        <p:blipFill>
          <a:blip r:embed="rId4">
            <a:alphaModFix/>
          </a:blip>
          <a:stretch>
            <a:fillRect/>
          </a:stretch>
        </p:blipFill>
        <p:spPr>
          <a:xfrm>
            <a:off x="311700" y="3023750"/>
            <a:ext cx="2515026" cy="2012002"/>
          </a:xfrm>
          <a:prstGeom prst="rect">
            <a:avLst/>
          </a:prstGeom>
          <a:noFill/>
          <a:ln>
            <a:noFill/>
          </a:ln>
        </p:spPr>
      </p:pic>
      <p:pic>
        <p:nvPicPr>
          <p:cNvPr id="114" name="Google Shape;114;p22"/>
          <p:cNvPicPr preferRelativeResize="0"/>
          <p:nvPr/>
        </p:nvPicPr>
        <p:blipFill>
          <a:blip r:embed="rId5">
            <a:alphaModFix/>
          </a:blip>
          <a:stretch>
            <a:fillRect/>
          </a:stretch>
        </p:blipFill>
        <p:spPr>
          <a:xfrm>
            <a:off x="6820300" y="3023750"/>
            <a:ext cx="2012000" cy="201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3"/>
          <p:cNvSpPr txBox="1"/>
          <p:nvPr>
            <p:ph idx="1" type="subTitle"/>
          </p:nvPr>
        </p:nvSpPr>
        <p:spPr>
          <a:xfrm>
            <a:off x="311700" y="3480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 Department of Veterans Affairs</a:t>
            </a:r>
            <a:endParaRPr/>
          </a:p>
        </p:txBody>
      </p:sp>
      <p:pic>
        <p:nvPicPr>
          <p:cNvPr id="120" name="Google Shape;120;p23"/>
          <p:cNvPicPr preferRelativeResize="0"/>
          <p:nvPr/>
        </p:nvPicPr>
        <p:blipFill rotWithShape="1">
          <a:blip r:embed="rId3">
            <a:alphaModFix/>
          </a:blip>
          <a:srcRect b="41863" l="0" r="0" t="0"/>
          <a:stretch/>
        </p:blipFill>
        <p:spPr>
          <a:xfrm>
            <a:off x="939450" y="1482900"/>
            <a:ext cx="7265100" cy="2128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How common is PTSD among Veterans?</a:t>
            </a:r>
            <a:endParaRPr>
              <a:solidFill>
                <a:srgbClr val="38761D"/>
              </a:solidFill>
            </a:endParaRPr>
          </a:p>
        </p:txBody>
      </p:sp>
      <p:sp>
        <p:nvSpPr>
          <p:cNvPr id="126" name="Google Shape;126;p24"/>
          <p:cNvSpPr txBox="1"/>
          <p:nvPr>
            <p:ph idx="1" type="body"/>
          </p:nvPr>
        </p:nvSpPr>
        <p:spPr>
          <a:xfrm>
            <a:off x="311700" y="1152475"/>
            <a:ext cx="5160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8761D"/>
                </a:solidFill>
              </a:rPr>
              <a:t>PTSD varies by the area in which the veteran has served: </a:t>
            </a:r>
            <a:endParaRPr sz="2400">
              <a:solidFill>
                <a:srgbClr val="38761D"/>
              </a:solidFill>
            </a:endParaRPr>
          </a:p>
          <a:p>
            <a:pPr indent="-381000" lvl="0" marL="457200" rtl="0" algn="l">
              <a:spcBef>
                <a:spcPts val="1600"/>
              </a:spcBef>
              <a:spcAft>
                <a:spcPts val="0"/>
              </a:spcAft>
              <a:buClr>
                <a:srgbClr val="38761D"/>
              </a:buClr>
              <a:buSzPts val="2400"/>
              <a:buAutoNum type="arabicPeriod"/>
            </a:pPr>
            <a:r>
              <a:rPr b="1" lang="en" sz="2400">
                <a:solidFill>
                  <a:srgbClr val="38761D"/>
                </a:solidFill>
              </a:rPr>
              <a:t>Operations Iraqi Freedom (OIF) and Enduring Freedom (OEF)</a:t>
            </a:r>
            <a:endParaRPr sz="2400">
              <a:solidFill>
                <a:srgbClr val="38761D"/>
              </a:solidFill>
            </a:endParaRPr>
          </a:p>
          <a:p>
            <a:pPr indent="-381000" lvl="0" marL="457200" rtl="0" algn="l">
              <a:spcBef>
                <a:spcPts val="0"/>
              </a:spcBef>
              <a:spcAft>
                <a:spcPts val="0"/>
              </a:spcAft>
              <a:buClr>
                <a:srgbClr val="38761D"/>
              </a:buClr>
              <a:buSzPts val="2400"/>
              <a:buAutoNum type="arabicPeriod"/>
            </a:pPr>
            <a:r>
              <a:rPr b="1" lang="en" sz="2400">
                <a:solidFill>
                  <a:srgbClr val="38761D"/>
                </a:solidFill>
              </a:rPr>
              <a:t>Gulf war (Desert Storm)</a:t>
            </a:r>
            <a:endParaRPr sz="2400">
              <a:solidFill>
                <a:srgbClr val="38761D"/>
              </a:solidFill>
            </a:endParaRPr>
          </a:p>
          <a:p>
            <a:pPr indent="-381000" lvl="0" marL="457200" rtl="0" algn="l">
              <a:spcBef>
                <a:spcPts val="0"/>
              </a:spcBef>
              <a:spcAft>
                <a:spcPts val="0"/>
              </a:spcAft>
              <a:buClr>
                <a:srgbClr val="38761D"/>
              </a:buClr>
              <a:buSzPts val="2400"/>
              <a:buAutoNum type="arabicPeriod"/>
            </a:pPr>
            <a:r>
              <a:rPr b="1" lang="en" sz="2400">
                <a:solidFill>
                  <a:srgbClr val="38761D"/>
                </a:solidFill>
              </a:rPr>
              <a:t>Vietnam War</a:t>
            </a:r>
            <a:endParaRPr sz="2400">
              <a:solidFill>
                <a:srgbClr val="38761D"/>
              </a:solidFill>
            </a:endParaRPr>
          </a:p>
        </p:txBody>
      </p:sp>
      <p:pic>
        <p:nvPicPr>
          <p:cNvPr id="127" name="Google Shape;127;p24"/>
          <p:cNvPicPr preferRelativeResize="0"/>
          <p:nvPr/>
        </p:nvPicPr>
        <p:blipFill>
          <a:blip r:embed="rId3">
            <a:alphaModFix/>
          </a:blip>
          <a:stretch>
            <a:fillRect/>
          </a:stretch>
        </p:blipFill>
        <p:spPr>
          <a:xfrm>
            <a:off x="5367050" y="1017725"/>
            <a:ext cx="1922450" cy="1922450"/>
          </a:xfrm>
          <a:prstGeom prst="rect">
            <a:avLst/>
          </a:prstGeom>
          <a:noFill/>
          <a:ln>
            <a:noFill/>
          </a:ln>
        </p:spPr>
      </p:pic>
      <p:pic>
        <p:nvPicPr>
          <p:cNvPr id="128" name="Google Shape;128;p24"/>
          <p:cNvPicPr preferRelativeResize="0"/>
          <p:nvPr/>
        </p:nvPicPr>
        <p:blipFill>
          <a:blip r:embed="rId4">
            <a:alphaModFix/>
          </a:blip>
          <a:stretch>
            <a:fillRect/>
          </a:stretch>
        </p:blipFill>
        <p:spPr>
          <a:xfrm>
            <a:off x="7142600" y="2137775"/>
            <a:ext cx="1898525" cy="1898525"/>
          </a:xfrm>
          <a:prstGeom prst="rect">
            <a:avLst/>
          </a:prstGeom>
          <a:noFill/>
          <a:ln>
            <a:noFill/>
          </a:ln>
        </p:spPr>
      </p:pic>
      <p:pic>
        <p:nvPicPr>
          <p:cNvPr id="129" name="Google Shape;129;p24"/>
          <p:cNvPicPr preferRelativeResize="0"/>
          <p:nvPr/>
        </p:nvPicPr>
        <p:blipFill>
          <a:blip r:embed="rId5">
            <a:alphaModFix/>
          </a:blip>
          <a:stretch>
            <a:fillRect/>
          </a:stretch>
        </p:blipFill>
        <p:spPr>
          <a:xfrm>
            <a:off x="5367050" y="3208025"/>
            <a:ext cx="1775549" cy="1749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5"/>
          <p:cNvSpPr txBox="1"/>
          <p:nvPr>
            <p:ph type="title"/>
          </p:nvPr>
        </p:nvSpPr>
        <p:spPr>
          <a:xfrm>
            <a:off x="311700" y="445025"/>
            <a:ext cx="8520600" cy="1145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3000">
                <a:solidFill>
                  <a:srgbClr val="38761D"/>
                </a:solidFill>
              </a:rPr>
              <a:t>Operations Iraqi Freedom (OIF) and Enduring Freedom (OEF):</a:t>
            </a:r>
            <a:endParaRPr b="1" sz="3000">
              <a:solidFill>
                <a:srgbClr val="38761D"/>
              </a:solidFill>
            </a:endParaRPr>
          </a:p>
        </p:txBody>
      </p:sp>
      <p:sp>
        <p:nvSpPr>
          <p:cNvPr id="135" name="Google Shape;135;p25"/>
          <p:cNvSpPr txBox="1"/>
          <p:nvPr>
            <p:ph idx="1" type="body"/>
          </p:nvPr>
        </p:nvSpPr>
        <p:spPr>
          <a:xfrm>
            <a:off x="311725" y="1685975"/>
            <a:ext cx="8520600" cy="1031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400">
                <a:solidFill>
                  <a:srgbClr val="38761D"/>
                </a:solidFill>
              </a:rPr>
              <a:t>Approximately </a:t>
            </a:r>
            <a:r>
              <a:rPr lang="en" sz="2400">
                <a:solidFill>
                  <a:srgbClr val="38761D"/>
                </a:solidFill>
              </a:rPr>
              <a:t>11 to 20 of every 100 Veterans were diagnosed with PTSD</a:t>
            </a:r>
            <a:endParaRPr sz="2400">
              <a:solidFill>
                <a:srgbClr val="38761D"/>
              </a:solidFill>
            </a:endParaRPr>
          </a:p>
          <a:p>
            <a:pPr indent="0" lvl="0" marL="0" rtl="0" algn="l">
              <a:spcBef>
                <a:spcPts val="1600"/>
              </a:spcBef>
              <a:spcAft>
                <a:spcPts val="1600"/>
              </a:spcAft>
              <a:buNone/>
            </a:pPr>
            <a:r>
              <a:t/>
            </a:r>
            <a:endParaRPr sz="2400"/>
          </a:p>
        </p:txBody>
      </p:sp>
      <p:pic>
        <p:nvPicPr>
          <p:cNvPr id="136" name="Google Shape;136;p25"/>
          <p:cNvPicPr preferRelativeResize="0"/>
          <p:nvPr/>
        </p:nvPicPr>
        <p:blipFill>
          <a:blip r:embed="rId3">
            <a:alphaModFix/>
          </a:blip>
          <a:stretch>
            <a:fillRect/>
          </a:stretch>
        </p:blipFill>
        <p:spPr>
          <a:xfrm>
            <a:off x="118888" y="2717315"/>
            <a:ext cx="8906225" cy="23708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3000">
                <a:solidFill>
                  <a:srgbClr val="38761D"/>
                </a:solidFill>
              </a:rPr>
              <a:t>Gulf war (Desert Storm): </a:t>
            </a:r>
            <a:endParaRPr b="1" sz="3000">
              <a:solidFill>
                <a:srgbClr val="38761D"/>
              </a:solidFill>
            </a:endParaRPr>
          </a:p>
        </p:txBody>
      </p:sp>
      <p:sp>
        <p:nvSpPr>
          <p:cNvPr id="142" name="Google Shape;142;p26"/>
          <p:cNvSpPr txBox="1"/>
          <p:nvPr>
            <p:ph idx="1" type="body"/>
          </p:nvPr>
        </p:nvSpPr>
        <p:spPr>
          <a:xfrm>
            <a:off x="311700" y="2118750"/>
            <a:ext cx="3158700" cy="182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38761D"/>
                </a:solidFill>
              </a:rPr>
              <a:t>Approximately </a:t>
            </a:r>
            <a:r>
              <a:rPr lang="en" sz="2400">
                <a:solidFill>
                  <a:srgbClr val="38761D"/>
                </a:solidFill>
              </a:rPr>
              <a:t>12 out of every 100  veterans were diagnosed with PTSD</a:t>
            </a:r>
            <a:endParaRPr sz="2400">
              <a:solidFill>
                <a:srgbClr val="38761D"/>
              </a:solidFill>
            </a:endParaRPr>
          </a:p>
        </p:txBody>
      </p:sp>
      <p:pic>
        <p:nvPicPr>
          <p:cNvPr id="143" name="Google Shape;143;p26"/>
          <p:cNvPicPr preferRelativeResize="0"/>
          <p:nvPr/>
        </p:nvPicPr>
        <p:blipFill>
          <a:blip r:embed="rId3">
            <a:alphaModFix/>
          </a:blip>
          <a:stretch>
            <a:fillRect/>
          </a:stretch>
        </p:blipFill>
        <p:spPr>
          <a:xfrm>
            <a:off x="3846700" y="1323150"/>
            <a:ext cx="5223859" cy="341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457200" rtl="0" algn="ctr">
              <a:lnSpc>
                <a:spcPct val="115000"/>
              </a:lnSpc>
              <a:spcBef>
                <a:spcPts val="0"/>
              </a:spcBef>
              <a:spcAft>
                <a:spcPts val="1600"/>
              </a:spcAft>
              <a:buNone/>
            </a:pPr>
            <a:r>
              <a:rPr b="1" lang="en" sz="3000">
                <a:solidFill>
                  <a:srgbClr val="38761D"/>
                </a:solidFill>
              </a:rPr>
              <a:t>Vietnam War</a:t>
            </a:r>
            <a:endParaRPr sz="3000">
              <a:solidFill>
                <a:srgbClr val="38761D"/>
              </a:solidFill>
            </a:endParaRPr>
          </a:p>
        </p:txBody>
      </p:sp>
      <p:sp>
        <p:nvSpPr>
          <p:cNvPr id="149" name="Google Shape;149;p27"/>
          <p:cNvSpPr txBox="1"/>
          <p:nvPr>
            <p:ph idx="1" type="body"/>
          </p:nvPr>
        </p:nvSpPr>
        <p:spPr>
          <a:xfrm>
            <a:off x="311700" y="920425"/>
            <a:ext cx="3727800" cy="388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38761D"/>
                </a:solidFill>
              </a:rPr>
              <a:t>Approximately </a:t>
            </a:r>
            <a:r>
              <a:rPr lang="en" sz="2400">
                <a:solidFill>
                  <a:srgbClr val="38761D"/>
                </a:solidFill>
              </a:rPr>
              <a:t>15 out of every 100 veterans were diagnosed with PTSD in 1980s. National Vietnam Veterans Readjustment Study (NVVRS) have estimated this number to be 30 out of every 100 Vietnam Veterans</a:t>
            </a:r>
            <a:endParaRPr sz="2400">
              <a:solidFill>
                <a:srgbClr val="38761D"/>
              </a:solidFill>
            </a:endParaRPr>
          </a:p>
        </p:txBody>
      </p:sp>
      <p:pic>
        <p:nvPicPr>
          <p:cNvPr id="150" name="Google Shape;150;p27"/>
          <p:cNvPicPr preferRelativeResize="0"/>
          <p:nvPr/>
        </p:nvPicPr>
        <p:blipFill>
          <a:blip r:embed="rId3">
            <a:alphaModFix/>
          </a:blip>
          <a:stretch>
            <a:fillRect/>
          </a:stretch>
        </p:blipFill>
        <p:spPr>
          <a:xfrm>
            <a:off x="4673275" y="1602575"/>
            <a:ext cx="4159026" cy="2516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8"/>
          <p:cNvSpPr txBox="1"/>
          <p:nvPr>
            <p:ph type="title"/>
          </p:nvPr>
        </p:nvSpPr>
        <p:spPr>
          <a:xfrm>
            <a:off x="311700" y="445025"/>
            <a:ext cx="8520600" cy="96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How to help veterans with PTSD get needed care?</a:t>
            </a:r>
            <a:endParaRPr>
              <a:solidFill>
                <a:srgbClr val="38761D"/>
              </a:solidFill>
            </a:endParaRPr>
          </a:p>
          <a:p>
            <a:pPr indent="0" lvl="0" marL="0" rtl="0" algn="ctr">
              <a:spcBef>
                <a:spcPts val="0"/>
              </a:spcBef>
              <a:spcAft>
                <a:spcPts val="0"/>
              </a:spcAft>
              <a:buNone/>
            </a:pPr>
            <a:r>
              <a:rPr lang="en">
                <a:solidFill>
                  <a:srgbClr val="38761D"/>
                </a:solidFill>
              </a:rPr>
              <a:t>Current Interventions:</a:t>
            </a:r>
            <a:endParaRPr>
              <a:solidFill>
                <a:srgbClr val="38761D"/>
              </a:solidFill>
            </a:endParaRPr>
          </a:p>
          <a:p>
            <a:pPr indent="0" lvl="0" marL="0" rtl="0" algn="l">
              <a:spcBef>
                <a:spcPts val="0"/>
              </a:spcBef>
              <a:spcAft>
                <a:spcPts val="0"/>
              </a:spcAft>
              <a:buNone/>
            </a:pPr>
            <a:r>
              <a:t/>
            </a:r>
            <a:endParaRPr/>
          </a:p>
        </p:txBody>
      </p:sp>
      <p:sp>
        <p:nvSpPr>
          <p:cNvPr id="156" name="Google Shape;156;p28"/>
          <p:cNvSpPr txBox="1"/>
          <p:nvPr>
            <p:ph idx="1" type="body"/>
          </p:nvPr>
        </p:nvSpPr>
        <p:spPr>
          <a:xfrm>
            <a:off x="311700" y="1511950"/>
            <a:ext cx="8520600" cy="35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38761D"/>
                </a:solidFill>
              </a:rPr>
              <a:t>Coaching into Care program </a:t>
            </a:r>
            <a:r>
              <a:rPr lang="en" sz="1600">
                <a:solidFill>
                  <a:srgbClr val="38761D"/>
                </a:solidFill>
              </a:rPr>
              <a:t>helps family and friends of veterans who is suffering from PTSD to help their loved one. </a:t>
            </a:r>
            <a:endParaRPr sz="1600">
              <a:solidFill>
                <a:srgbClr val="38761D"/>
              </a:solidFill>
            </a:endParaRPr>
          </a:p>
          <a:p>
            <a:pPr indent="-330200" lvl="0" marL="914400" rtl="0" algn="l">
              <a:spcBef>
                <a:spcPts val="1600"/>
              </a:spcBef>
              <a:spcAft>
                <a:spcPts val="0"/>
              </a:spcAft>
              <a:buClr>
                <a:srgbClr val="38761D"/>
              </a:buClr>
              <a:buSzPts val="1600"/>
              <a:buChar char="●"/>
            </a:pPr>
            <a:r>
              <a:rPr lang="en" sz="1600">
                <a:solidFill>
                  <a:srgbClr val="38761D"/>
                </a:solidFill>
              </a:rPr>
              <a:t>Arranges a specialist to speak with the veteran and answer any questions and/or provides information to questions</a:t>
            </a:r>
            <a:endParaRPr sz="1600">
              <a:solidFill>
                <a:srgbClr val="38761D"/>
              </a:solidFill>
            </a:endParaRPr>
          </a:p>
          <a:p>
            <a:pPr indent="-330200" lvl="1" marL="1371600" rtl="0" algn="l">
              <a:spcBef>
                <a:spcPts val="0"/>
              </a:spcBef>
              <a:spcAft>
                <a:spcPts val="0"/>
              </a:spcAft>
              <a:buClr>
                <a:srgbClr val="38761D"/>
              </a:buClr>
              <a:buSzPts val="1600"/>
              <a:buChar char="○"/>
            </a:pPr>
            <a:r>
              <a:rPr lang="en" sz="1600">
                <a:solidFill>
                  <a:srgbClr val="38761D"/>
                </a:solidFill>
              </a:rPr>
              <a:t>888-823-7458</a:t>
            </a:r>
            <a:endParaRPr sz="1600">
              <a:solidFill>
                <a:srgbClr val="38761D"/>
              </a:solidFill>
            </a:endParaRPr>
          </a:p>
          <a:p>
            <a:pPr indent="0" lvl="0" marL="0" rtl="0" algn="l">
              <a:spcBef>
                <a:spcPts val="1600"/>
              </a:spcBef>
              <a:spcAft>
                <a:spcPts val="0"/>
              </a:spcAft>
              <a:buNone/>
            </a:pPr>
            <a:r>
              <a:rPr b="1" lang="en" sz="1600">
                <a:solidFill>
                  <a:srgbClr val="38761D"/>
                </a:solidFill>
              </a:rPr>
              <a:t>Cognitive processing therapy:</a:t>
            </a:r>
            <a:r>
              <a:rPr lang="en" sz="1600">
                <a:solidFill>
                  <a:srgbClr val="38761D"/>
                </a:solidFill>
              </a:rPr>
              <a:t> is evidence based treatment for people suffering from PTSD</a:t>
            </a:r>
            <a:endParaRPr sz="1600">
              <a:solidFill>
                <a:srgbClr val="38761D"/>
              </a:solidFill>
            </a:endParaRPr>
          </a:p>
          <a:p>
            <a:pPr indent="0" lvl="0" marL="0" rtl="0" algn="l">
              <a:spcBef>
                <a:spcPts val="1600"/>
              </a:spcBef>
              <a:spcAft>
                <a:spcPts val="1600"/>
              </a:spcAft>
              <a:buNone/>
            </a:pPr>
            <a:r>
              <a:rPr b="1" lang="en" sz="1600">
                <a:solidFill>
                  <a:srgbClr val="38761D"/>
                </a:solidFill>
              </a:rPr>
              <a:t>Prolonged exposure:</a:t>
            </a:r>
            <a:r>
              <a:rPr lang="en" sz="1600">
                <a:solidFill>
                  <a:srgbClr val="38761D"/>
                </a:solidFill>
              </a:rPr>
              <a:t> evidence based treatment that are weekly sessions (8-15) to improve PTSD to confront their feelings, and memories (breathing, in-vivo exposure, and imagining exposure) </a:t>
            </a:r>
            <a:endParaRPr sz="1600">
              <a:solidFill>
                <a:srgbClr val="38761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9"/>
          <p:cNvSpPr txBox="1"/>
          <p:nvPr>
            <p:ph type="title"/>
          </p:nvPr>
        </p:nvSpPr>
        <p:spPr>
          <a:xfrm>
            <a:off x="311700" y="213375"/>
            <a:ext cx="8520600" cy="826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 sz="3600">
                <a:solidFill>
                  <a:srgbClr val="38761D"/>
                </a:solidFill>
                <a:latin typeface="Calibri"/>
                <a:ea typeface="Calibri"/>
                <a:cs typeface="Calibri"/>
                <a:sym typeface="Calibri"/>
              </a:rPr>
              <a:t>Planning of the Intervention: Overview</a:t>
            </a:r>
            <a:endParaRPr sz="3600">
              <a:solidFill>
                <a:srgbClr val="38761D"/>
              </a:solidFill>
              <a:latin typeface="Calibri"/>
              <a:ea typeface="Calibri"/>
              <a:cs typeface="Calibri"/>
              <a:sym typeface="Calibri"/>
            </a:endParaRPr>
          </a:p>
        </p:txBody>
      </p:sp>
      <p:sp>
        <p:nvSpPr>
          <p:cNvPr id="162" name="Google Shape;162;p29"/>
          <p:cNvSpPr txBox="1"/>
          <p:nvPr>
            <p:ph idx="1" type="body"/>
          </p:nvPr>
        </p:nvSpPr>
        <p:spPr>
          <a:xfrm>
            <a:off x="311700" y="1303750"/>
            <a:ext cx="5620500" cy="34164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lang="en" sz="3000">
                <a:solidFill>
                  <a:srgbClr val="38761D"/>
                </a:solidFill>
              </a:rPr>
              <a:t>•</a:t>
            </a:r>
            <a:r>
              <a:rPr lang="en" sz="3000">
                <a:solidFill>
                  <a:srgbClr val="38761D"/>
                </a:solidFill>
                <a:latin typeface="Calibri"/>
                <a:ea typeface="Calibri"/>
                <a:cs typeface="Calibri"/>
                <a:sym typeface="Calibri"/>
              </a:rPr>
              <a:t>Factors can be changed</a:t>
            </a:r>
            <a:endParaRPr sz="3000">
              <a:solidFill>
                <a:srgbClr val="38761D"/>
              </a:solidFill>
              <a:latin typeface="Calibri"/>
              <a:ea typeface="Calibri"/>
              <a:cs typeface="Calibri"/>
              <a:sym typeface="Calibri"/>
            </a:endParaRPr>
          </a:p>
          <a:p>
            <a:pPr indent="0" lvl="0" marL="0" rtl="0" algn="l">
              <a:spcBef>
                <a:spcPts val="800"/>
              </a:spcBef>
              <a:spcAft>
                <a:spcPts val="0"/>
              </a:spcAft>
              <a:buClr>
                <a:schemeClr val="dk1"/>
              </a:buClr>
              <a:buSzPts val="1100"/>
              <a:buFont typeface="Arial"/>
              <a:buNone/>
            </a:pPr>
            <a:r>
              <a:rPr lang="en" sz="3000">
                <a:solidFill>
                  <a:srgbClr val="38761D"/>
                </a:solidFill>
              </a:rPr>
              <a:t>•</a:t>
            </a:r>
            <a:r>
              <a:rPr lang="en" sz="3000">
                <a:solidFill>
                  <a:srgbClr val="38761D"/>
                </a:solidFill>
                <a:latin typeface="Calibri"/>
                <a:ea typeface="Calibri"/>
                <a:cs typeface="Calibri"/>
                <a:sym typeface="Calibri"/>
              </a:rPr>
              <a:t>Key stakeholders</a:t>
            </a:r>
            <a:endParaRPr sz="3000">
              <a:solidFill>
                <a:srgbClr val="38761D"/>
              </a:solidFill>
              <a:latin typeface="Calibri"/>
              <a:ea typeface="Calibri"/>
              <a:cs typeface="Calibri"/>
              <a:sym typeface="Calibri"/>
            </a:endParaRPr>
          </a:p>
          <a:p>
            <a:pPr indent="0" lvl="0" marL="0" rtl="0" algn="l">
              <a:spcBef>
                <a:spcPts val="800"/>
              </a:spcBef>
              <a:spcAft>
                <a:spcPts val="0"/>
              </a:spcAft>
              <a:buClr>
                <a:schemeClr val="dk1"/>
              </a:buClr>
              <a:buSzPts val="1100"/>
              <a:buFont typeface="Arial"/>
              <a:buNone/>
            </a:pPr>
            <a:r>
              <a:rPr lang="en" sz="3000">
                <a:solidFill>
                  <a:srgbClr val="38761D"/>
                </a:solidFill>
              </a:rPr>
              <a:t>•</a:t>
            </a:r>
            <a:r>
              <a:rPr lang="en" sz="3000">
                <a:solidFill>
                  <a:srgbClr val="38761D"/>
                </a:solidFill>
                <a:latin typeface="Calibri"/>
                <a:ea typeface="Calibri"/>
                <a:cs typeface="Calibri"/>
                <a:sym typeface="Calibri"/>
              </a:rPr>
              <a:t>Methods of information collection</a:t>
            </a:r>
            <a:endParaRPr sz="3000">
              <a:solidFill>
                <a:srgbClr val="38761D"/>
              </a:solidFill>
              <a:latin typeface="Calibri"/>
              <a:ea typeface="Calibri"/>
              <a:cs typeface="Calibri"/>
              <a:sym typeface="Calibri"/>
            </a:endParaRPr>
          </a:p>
          <a:p>
            <a:pPr indent="0" lvl="0" marL="0" rtl="0" algn="l">
              <a:spcBef>
                <a:spcPts val="800"/>
              </a:spcBef>
              <a:spcAft>
                <a:spcPts val="0"/>
              </a:spcAft>
              <a:buClr>
                <a:schemeClr val="dk1"/>
              </a:buClr>
              <a:buSzPts val="1100"/>
              <a:buFont typeface="Arial"/>
              <a:buNone/>
            </a:pPr>
            <a:r>
              <a:rPr lang="en" sz="3000">
                <a:solidFill>
                  <a:srgbClr val="38761D"/>
                </a:solidFill>
              </a:rPr>
              <a:t>•</a:t>
            </a:r>
            <a:r>
              <a:rPr lang="en" sz="3000">
                <a:solidFill>
                  <a:srgbClr val="38761D"/>
                </a:solidFill>
                <a:latin typeface="Calibri"/>
                <a:ea typeface="Calibri"/>
                <a:cs typeface="Calibri"/>
                <a:sym typeface="Calibri"/>
              </a:rPr>
              <a:t>Financial resources</a:t>
            </a:r>
            <a:endParaRPr sz="3000">
              <a:solidFill>
                <a:srgbClr val="38761D"/>
              </a:solidFill>
              <a:latin typeface="Calibri"/>
              <a:ea typeface="Calibri"/>
              <a:cs typeface="Calibri"/>
              <a:sym typeface="Calibri"/>
            </a:endParaRPr>
          </a:p>
          <a:p>
            <a:pPr indent="0" lvl="0" marL="0" rtl="0" algn="l">
              <a:spcBef>
                <a:spcPts val="800"/>
              </a:spcBef>
              <a:spcAft>
                <a:spcPts val="0"/>
              </a:spcAft>
              <a:buClr>
                <a:schemeClr val="dk1"/>
              </a:buClr>
              <a:buSzPts val="1100"/>
              <a:buFont typeface="Arial"/>
              <a:buNone/>
            </a:pPr>
            <a:r>
              <a:rPr lang="en" sz="3000">
                <a:solidFill>
                  <a:srgbClr val="38761D"/>
                </a:solidFill>
              </a:rPr>
              <a:t>•</a:t>
            </a:r>
            <a:r>
              <a:rPr lang="en" sz="3000">
                <a:solidFill>
                  <a:srgbClr val="38761D"/>
                </a:solidFill>
                <a:latin typeface="Calibri"/>
                <a:ea typeface="Calibri"/>
                <a:cs typeface="Calibri"/>
                <a:sym typeface="Calibri"/>
              </a:rPr>
              <a:t>Feasibility of the intervention</a:t>
            </a:r>
            <a:endParaRPr sz="3000">
              <a:solidFill>
                <a:srgbClr val="38761D"/>
              </a:solidFill>
              <a:latin typeface="Calibri"/>
              <a:ea typeface="Calibri"/>
              <a:cs typeface="Calibri"/>
              <a:sym typeface="Calibri"/>
            </a:endParaRPr>
          </a:p>
          <a:p>
            <a:pPr indent="457200" lvl="0" marL="0" rtl="0" algn="l">
              <a:lnSpc>
                <a:spcPct val="100000"/>
              </a:lnSpc>
              <a:spcBef>
                <a:spcPts val="1000"/>
              </a:spcBef>
              <a:spcAft>
                <a:spcPts val="0"/>
              </a:spcAft>
              <a:buClr>
                <a:schemeClr val="dk1"/>
              </a:buClr>
              <a:buSzPts val="1100"/>
              <a:buFont typeface="Arial"/>
              <a:buNone/>
            </a:pPr>
            <a:r>
              <a:t/>
            </a:r>
            <a:endParaRPr sz="1100">
              <a:solidFill>
                <a:srgbClr val="1C4587"/>
              </a:solidFill>
              <a:latin typeface="Calibri"/>
              <a:ea typeface="Calibri"/>
              <a:cs typeface="Calibri"/>
              <a:sym typeface="Calibri"/>
            </a:endParaRPr>
          </a:p>
        </p:txBody>
      </p:sp>
      <p:pic>
        <p:nvPicPr>
          <p:cNvPr id="163" name="Google Shape;163;p29"/>
          <p:cNvPicPr preferRelativeResize="0"/>
          <p:nvPr/>
        </p:nvPicPr>
        <p:blipFill>
          <a:blip r:embed="rId3">
            <a:alphaModFix/>
          </a:blip>
          <a:stretch>
            <a:fillRect/>
          </a:stretch>
        </p:blipFill>
        <p:spPr>
          <a:xfrm>
            <a:off x="6524613" y="3400413"/>
            <a:ext cx="2619375" cy="1743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0"/>
          <p:cNvSpPr txBox="1"/>
          <p:nvPr>
            <p:ph type="title"/>
          </p:nvPr>
        </p:nvSpPr>
        <p:spPr>
          <a:xfrm>
            <a:off x="184525" y="228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Personal Factors</a:t>
            </a:r>
            <a:endParaRPr sz="3600">
              <a:solidFill>
                <a:srgbClr val="38761D"/>
              </a:solidFill>
            </a:endParaRPr>
          </a:p>
        </p:txBody>
      </p:sp>
      <p:sp>
        <p:nvSpPr>
          <p:cNvPr id="169" name="Google Shape;169;p30"/>
          <p:cNvSpPr txBox="1"/>
          <p:nvPr>
            <p:ph idx="1" type="body"/>
          </p:nvPr>
        </p:nvSpPr>
        <p:spPr>
          <a:xfrm>
            <a:off x="311700" y="918475"/>
            <a:ext cx="8520600" cy="4007400"/>
          </a:xfrm>
          <a:prstGeom prst="rect">
            <a:avLst/>
          </a:prstGeom>
        </p:spPr>
        <p:txBody>
          <a:bodyPr anchorCtr="0" anchor="t" bIns="91425" lIns="91425" spcFirstLastPara="1" rIns="91425" wrap="square" tIns="91425">
            <a:noAutofit/>
          </a:bodyPr>
          <a:lstStyle/>
          <a:p>
            <a:pPr indent="-381000" lvl="0" marL="457200" rtl="0" algn="l">
              <a:spcBef>
                <a:spcPts val="8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Mental health stigmatization:</a:t>
            </a:r>
            <a:endParaRPr sz="2400">
              <a:solidFill>
                <a:srgbClr val="38761D"/>
              </a:solidFill>
              <a:latin typeface="Calibri"/>
              <a:ea typeface="Calibri"/>
              <a:cs typeface="Calibri"/>
              <a:sym typeface="Calibri"/>
            </a:endParaRPr>
          </a:p>
          <a:p>
            <a:pPr indent="-381000" lvl="1" marL="914400" rtl="0" algn="l">
              <a:spcBef>
                <a:spcPts val="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60% of military personnel with mental health problems do not seek help</a:t>
            </a:r>
            <a:endParaRPr sz="2400">
              <a:solidFill>
                <a:srgbClr val="38761D"/>
              </a:solidFill>
              <a:latin typeface="Calibri"/>
              <a:ea typeface="Calibri"/>
              <a:cs typeface="Calibri"/>
              <a:sym typeface="Calibri"/>
            </a:endParaRPr>
          </a:p>
          <a:p>
            <a:pPr indent="-381000" lvl="1" marL="914400" rtl="0" algn="l">
              <a:spcBef>
                <a:spcPts val="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one of the most frequently barriers</a:t>
            </a:r>
            <a:endParaRPr sz="2400">
              <a:solidFill>
                <a:srgbClr val="38761D"/>
              </a:solidFill>
              <a:latin typeface="Calibri"/>
              <a:ea typeface="Calibri"/>
              <a:cs typeface="Calibri"/>
              <a:sym typeface="Calibri"/>
            </a:endParaRPr>
          </a:p>
          <a:p>
            <a:pPr indent="0" lvl="0" marL="457200" rtl="0" algn="l">
              <a:spcBef>
                <a:spcPts val="700"/>
              </a:spcBef>
              <a:spcAft>
                <a:spcPts val="0"/>
              </a:spcAft>
              <a:buNone/>
            </a:pPr>
            <a:r>
              <a:t/>
            </a:r>
            <a:endParaRPr sz="600">
              <a:solidFill>
                <a:srgbClr val="38761D"/>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Self-confidence</a:t>
            </a:r>
            <a:endParaRPr sz="2400">
              <a:solidFill>
                <a:srgbClr val="38761D"/>
              </a:solidFill>
              <a:latin typeface="Calibri"/>
              <a:ea typeface="Calibri"/>
              <a:cs typeface="Calibri"/>
              <a:sym typeface="Calibri"/>
            </a:endParaRPr>
          </a:p>
          <a:p>
            <a:pPr indent="0" lvl="0" marL="457200" rtl="0" algn="l">
              <a:spcBef>
                <a:spcPts val="700"/>
              </a:spcBef>
              <a:spcAft>
                <a:spcPts val="0"/>
              </a:spcAft>
              <a:buNone/>
            </a:pPr>
            <a:r>
              <a:t/>
            </a:r>
            <a:endParaRPr sz="600">
              <a:solidFill>
                <a:srgbClr val="38761D"/>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Attitude for help-seeking</a:t>
            </a:r>
            <a:endParaRPr sz="2400">
              <a:solidFill>
                <a:srgbClr val="38761D"/>
              </a:solidFill>
              <a:latin typeface="Calibri"/>
              <a:ea typeface="Calibri"/>
              <a:cs typeface="Calibri"/>
              <a:sym typeface="Calibri"/>
            </a:endParaRPr>
          </a:p>
          <a:p>
            <a:pPr indent="0" lvl="0" marL="0" rtl="0" algn="l">
              <a:spcBef>
                <a:spcPts val="0"/>
              </a:spcBef>
              <a:spcAft>
                <a:spcPts val="1600"/>
              </a:spcAft>
              <a:buNone/>
            </a:pPr>
            <a:r>
              <a:t/>
            </a:r>
            <a:endParaRPr sz="2400"/>
          </a:p>
        </p:txBody>
      </p:sp>
      <p:pic>
        <p:nvPicPr>
          <p:cNvPr id="170" name="Google Shape;170;p30"/>
          <p:cNvPicPr preferRelativeResize="0"/>
          <p:nvPr/>
        </p:nvPicPr>
        <p:blipFill>
          <a:blip r:embed="rId3">
            <a:alphaModFix/>
          </a:blip>
          <a:stretch>
            <a:fillRect/>
          </a:stretch>
        </p:blipFill>
        <p:spPr>
          <a:xfrm>
            <a:off x="6069375" y="2204625"/>
            <a:ext cx="2435225" cy="23088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1"/>
          <p:cNvSpPr txBox="1"/>
          <p:nvPr>
            <p:ph type="title"/>
          </p:nvPr>
        </p:nvSpPr>
        <p:spPr>
          <a:xfrm>
            <a:off x="255175" y="152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Environmental Factors</a:t>
            </a:r>
            <a:endParaRPr sz="3600">
              <a:solidFill>
                <a:srgbClr val="38761D"/>
              </a:solidFill>
            </a:endParaRPr>
          </a:p>
        </p:txBody>
      </p:sp>
      <p:sp>
        <p:nvSpPr>
          <p:cNvPr id="176" name="Google Shape;176;p31"/>
          <p:cNvSpPr txBox="1"/>
          <p:nvPr>
            <p:ph idx="1" type="body"/>
          </p:nvPr>
        </p:nvSpPr>
        <p:spPr>
          <a:xfrm>
            <a:off x="311700" y="876100"/>
            <a:ext cx="8520600" cy="4211100"/>
          </a:xfrm>
          <a:prstGeom prst="rect">
            <a:avLst/>
          </a:prstGeom>
        </p:spPr>
        <p:txBody>
          <a:bodyPr anchorCtr="0" anchor="t" bIns="91425" lIns="91425" spcFirstLastPara="1" rIns="91425" wrap="square" tIns="91425">
            <a:noAutofit/>
          </a:bodyPr>
          <a:lstStyle/>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Mental health services are not readily available</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Shortage of critical mental health personnel</a:t>
            </a:r>
            <a:endParaRPr sz="18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Lack of support in in addressing crisis-intervention issues</a:t>
            </a:r>
            <a:endParaRPr sz="1800">
              <a:solidFill>
                <a:srgbClr val="38761D"/>
              </a:solidFill>
              <a:latin typeface="Calibri"/>
              <a:ea typeface="Calibri"/>
              <a:cs typeface="Calibri"/>
              <a:sym typeface="Calibri"/>
            </a:endParaRPr>
          </a:p>
          <a:p>
            <a:pPr indent="0" lvl="0" marL="914400" rtl="0" algn="l">
              <a:spcBef>
                <a:spcPts val="600"/>
              </a:spcBef>
              <a:spcAft>
                <a:spcPts val="0"/>
              </a:spcAft>
              <a:buNone/>
            </a:pPr>
            <a:r>
              <a:t/>
            </a:r>
            <a:endParaRPr sz="1800">
              <a:solidFill>
                <a:schemeClr val="dk1"/>
              </a:solidFill>
              <a:latin typeface="Calibri"/>
              <a:ea typeface="Calibri"/>
              <a:cs typeface="Calibri"/>
              <a:sym typeface="Calibri"/>
            </a:endParaRPr>
          </a:p>
          <a:p>
            <a:pPr indent="-381000" lvl="0" marL="457200" rtl="0" algn="l">
              <a:spcBef>
                <a:spcPts val="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Available social supports</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Objective support</a:t>
            </a:r>
            <a:endParaRPr sz="1800">
              <a:solidFill>
                <a:srgbClr val="38761D"/>
              </a:solidFill>
              <a:latin typeface="Calibri"/>
              <a:ea typeface="Calibri"/>
              <a:cs typeface="Calibri"/>
              <a:sym typeface="Calibri"/>
            </a:endParaRPr>
          </a:p>
          <a:p>
            <a:pPr indent="-342900" lvl="2" marL="13716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direct aids of matters</a:t>
            </a:r>
            <a:endParaRPr sz="1800">
              <a:solidFill>
                <a:srgbClr val="38761D"/>
              </a:solidFill>
              <a:latin typeface="Calibri"/>
              <a:ea typeface="Calibri"/>
              <a:cs typeface="Calibri"/>
              <a:sym typeface="Calibri"/>
            </a:endParaRPr>
          </a:p>
          <a:p>
            <a:pPr indent="-342900" lvl="2" marL="13716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social network</a:t>
            </a:r>
            <a:endParaRPr sz="18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Subjective social support</a:t>
            </a:r>
            <a:endParaRPr sz="1800">
              <a:solidFill>
                <a:srgbClr val="38761D"/>
              </a:solidFill>
              <a:latin typeface="Calibri"/>
              <a:ea typeface="Calibri"/>
              <a:cs typeface="Calibri"/>
              <a:sym typeface="Calibri"/>
            </a:endParaRPr>
          </a:p>
          <a:p>
            <a:pPr indent="-342900" lvl="2" marL="13716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emotion support</a:t>
            </a:r>
            <a:endParaRPr sz="1800">
              <a:solidFill>
                <a:srgbClr val="38761D"/>
              </a:solidFill>
              <a:latin typeface="Calibri"/>
              <a:ea typeface="Calibri"/>
              <a:cs typeface="Calibri"/>
              <a:sym typeface="Calibri"/>
            </a:endParaRPr>
          </a:p>
          <a:p>
            <a:pPr indent="0" lvl="0" marL="0" marR="0" rtl="0" algn="l">
              <a:lnSpc>
                <a:spcPct val="115000"/>
              </a:lnSpc>
              <a:spcBef>
                <a:spcPts val="700"/>
              </a:spcBef>
              <a:spcAft>
                <a:spcPts val="0"/>
              </a:spcAft>
              <a:buNone/>
            </a:pPr>
            <a:r>
              <a:t/>
            </a:r>
            <a:endParaRPr sz="2400">
              <a:solidFill>
                <a:schemeClr val="dk1"/>
              </a:solidFill>
              <a:latin typeface="Calibri"/>
              <a:ea typeface="Calibri"/>
              <a:cs typeface="Calibri"/>
              <a:sym typeface="Calibri"/>
            </a:endParaRPr>
          </a:p>
          <a:p>
            <a:pPr indent="0" lvl="0" marL="457200" rtl="0" algn="l">
              <a:spcBef>
                <a:spcPts val="600"/>
              </a:spcBef>
              <a:spcAft>
                <a:spcPts val="0"/>
              </a:spcAft>
              <a:buNone/>
            </a:pPr>
            <a:r>
              <a:t/>
            </a:r>
            <a:endParaRPr/>
          </a:p>
        </p:txBody>
      </p:sp>
      <p:pic>
        <p:nvPicPr>
          <p:cNvPr id="177" name="Google Shape;177;p31"/>
          <p:cNvPicPr preferRelativeResize="0"/>
          <p:nvPr/>
        </p:nvPicPr>
        <p:blipFill>
          <a:blip r:embed="rId3">
            <a:alphaModFix/>
          </a:blip>
          <a:stretch>
            <a:fillRect/>
          </a:stretch>
        </p:blipFill>
        <p:spPr>
          <a:xfrm>
            <a:off x="5788475" y="2446350"/>
            <a:ext cx="2857500" cy="2266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Scope of the Problem </a:t>
            </a:r>
            <a:endParaRPr>
              <a:solidFill>
                <a:srgbClr val="38761D"/>
              </a:solidFill>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Key indicators of poor mental health in the veteran and a</a:t>
            </a:r>
            <a:r>
              <a:rPr lang="en">
                <a:solidFill>
                  <a:srgbClr val="38761D"/>
                </a:solidFill>
              </a:rPr>
              <a:t>ctive</a:t>
            </a:r>
            <a:r>
              <a:rPr lang="en">
                <a:solidFill>
                  <a:srgbClr val="38761D"/>
                </a:solidFill>
              </a:rPr>
              <a:t> duty service men and women community:</a:t>
            </a:r>
            <a:endParaRPr>
              <a:solidFill>
                <a:srgbClr val="38761D"/>
              </a:solidFill>
            </a:endParaRPr>
          </a:p>
          <a:p>
            <a:pPr indent="-342900" lvl="0" marL="457200" rtl="0" algn="l">
              <a:spcBef>
                <a:spcPts val="1600"/>
              </a:spcBef>
              <a:spcAft>
                <a:spcPts val="0"/>
              </a:spcAft>
              <a:buClr>
                <a:srgbClr val="38761D"/>
              </a:buClr>
              <a:buSzPts val="1800"/>
              <a:buChar char="●"/>
            </a:pPr>
            <a:r>
              <a:rPr lang="en">
                <a:solidFill>
                  <a:srgbClr val="38761D"/>
                </a:solidFill>
              </a:rPr>
              <a:t>Suicide </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PTSD </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Transitioning</a:t>
            </a:r>
            <a:r>
              <a:rPr lang="en">
                <a:solidFill>
                  <a:srgbClr val="38761D"/>
                </a:solidFill>
              </a:rPr>
              <a:t> to civilian life </a:t>
            </a:r>
            <a:endParaRPr>
              <a:solidFill>
                <a:srgbClr val="38761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311700" y="176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Key Stakeholders </a:t>
            </a:r>
            <a:endParaRPr sz="3600">
              <a:solidFill>
                <a:srgbClr val="38761D"/>
              </a:solidFill>
            </a:endParaRPr>
          </a:p>
        </p:txBody>
      </p:sp>
      <p:sp>
        <p:nvSpPr>
          <p:cNvPr id="183" name="Google Shape;183;p32"/>
          <p:cNvSpPr txBox="1"/>
          <p:nvPr>
            <p:ph idx="1" type="body"/>
          </p:nvPr>
        </p:nvSpPr>
        <p:spPr>
          <a:xfrm>
            <a:off x="155850" y="751700"/>
            <a:ext cx="8832300" cy="39423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None/>
            </a:pPr>
            <a:r>
              <a:rPr lang="en" sz="3000" u="sng">
                <a:solidFill>
                  <a:srgbClr val="38761D"/>
                </a:solidFill>
                <a:latin typeface="Calibri"/>
                <a:ea typeface="Calibri"/>
                <a:cs typeface="Calibri"/>
                <a:sym typeface="Calibri"/>
              </a:rPr>
              <a:t>Service Members</a:t>
            </a:r>
            <a:endParaRPr sz="3000" u="sng">
              <a:solidFill>
                <a:srgbClr val="38761D"/>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Richness-degree of knowledge resources</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Understand mental illnesses and the impact </a:t>
            </a:r>
            <a:endParaRPr sz="1800">
              <a:solidFill>
                <a:srgbClr val="38761D"/>
              </a:solidFill>
              <a:latin typeface="Calibri"/>
              <a:ea typeface="Calibri"/>
              <a:cs typeface="Calibri"/>
              <a:sym typeface="Calibri"/>
            </a:endParaRPr>
          </a:p>
          <a:p>
            <a:pPr indent="0" lvl="0" marL="914400" rtl="0" algn="l">
              <a:spcBef>
                <a:spcPts val="600"/>
              </a:spcBef>
              <a:spcAft>
                <a:spcPts val="0"/>
              </a:spcAft>
              <a:buNone/>
            </a:pPr>
            <a:r>
              <a:t/>
            </a:r>
            <a:endParaRPr sz="1800">
              <a:solidFill>
                <a:srgbClr val="38761D"/>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Common mental health symptoms</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Identify and respond </a:t>
            </a:r>
            <a:endParaRPr sz="1800">
              <a:solidFill>
                <a:srgbClr val="38761D"/>
              </a:solidFill>
              <a:latin typeface="Calibri"/>
              <a:ea typeface="Calibri"/>
              <a:cs typeface="Calibri"/>
              <a:sym typeface="Calibri"/>
            </a:endParaRPr>
          </a:p>
          <a:p>
            <a:pPr indent="0" lvl="0" marL="914400" rtl="0" algn="l">
              <a:spcBef>
                <a:spcPts val="600"/>
              </a:spcBef>
              <a:spcAft>
                <a:spcPts val="0"/>
              </a:spcAft>
              <a:buNone/>
            </a:pPr>
            <a:r>
              <a:t/>
            </a:r>
            <a:endParaRPr sz="1800">
              <a:solidFill>
                <a:srgbClr val="38761D"/>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Ability of use mental health first aid </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Help and support someone </a:t>
            </a:r>
            <a:endParaRPr sz="1800">
              <a:solidFill>
                <a:srgbClr val="38761D"/>
              </a:solidFill>
              <a:latin typeface="Calibri"/>
              <a:ea typeface="Calibri"/>
              <a:cs typeface="Calibri"/>
              <a:sym typeface="Calibri"/>
            </a:endParaRPr>
          </a:p>
          <a:p>
            <a:pPr indent="0" lvl="0" marL="0" rtl="0" algn="l">
              <a:spcBef>
                <a:spcPts val="0"/>
              </a:spcBef>
              <a:spcAft>
                <a:spcPts val="1600"/>
              </a:spcAft>
              <a:buNone/>
            </a:pPr>
            <a:r>
              <a:t/>
            </a:r>
            <a:endParaRPr/>
          </a:p>
        </p:txBody>
      </p:sp>
      <p:pic>
        <p:nvPicPr>
          <p:cNvPr id="184" name="Google Shape;184;p32"/>
          <p:cNvPicPr preferRelativeResize="0"/>
          <p:nvPr/>
        </p:nvPicPr>
        <p:blipFill>
          <a:blip r:embed="rId3">
            <a:alphaModFix/>
          </a:blip>
          <a:stretch>
            <a:fillRect/>
          </a:stretch>
        </p:blipFill>
        <p:spPr>
          <a:xfrm>
            <a:off x="6665625" y="0"/>
            <a:ext cx="2478375" cy="2478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33"/>
          <p:cNvPicPr preferRelativeResize="0"/>
          <p:nvPr/>
        </p:nvPicPr>
        <p:blipFill>
          <a:blip r:embed="rId3">
            <a:alphaModFix/>
          </a:blip>
          <a:stretch>
            <a:fillRect/>
          </a:stretch>
        </p:blipFill>
        <p:spPr>
          <a:xfrm>
            <a:off x="6818400" y="0"/>
            <a:ext cx="2325600" cy="2325600"/>
          </a:xfrm>
          <a:prstGeom prst="rect">
            <a:avLst/>
          </a:prstGeom>
          <a:noFill/>
          <a:ln>
            <a:noFill/>
          </a:ln>
        </p:spPr>
      </p:pic>
      <p:sp>
        <p:nvSpPr>
          <p:cNvPr id="190" name="Google Shape;190;p33"/>
          <p:cNvSpPr txBox="1"/>
          <p:nvPr>
            <p:ph type="title"/>
          </p:nvPr>
        </p:nvSpPr>
        <p:spPr>
          <a:xfrm>
            <a:off x="311700" y="140225"/>
            <a:ext cx="8520600" cy="75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Key Stakeholders</a:t>
            </a:r>
            <a:r>
              <a:rPr lang="en" sz="4400">
                <a:latin typeface="Calibri"/>
                <a:ea typeface="Calibri"/>
                <a:cs typeface="Calibri"/>
                <a:sym typeface="Calibri"/>
              </a:rPr>
              <a:t> </a:t>
            </a:r>
            <a:endParaRPr/>
          </a:p>
        </p:txBody>
      </p:sp>
      <p:sp>
        <p:nvSpPr>
          <p:cNvPr id="191" name="Google Shape;191;p33"/>
          <p:cNvSpPr txBox="1"/>
          <p:nvPr>
            <p:ph idx="1" type="body"/>
          </p:nvPr>
        </p:nvSpPr>
        <p:spPr>
          <a:xfrm>
            <a:off x="311700" y="1018525"/>
            <a:ext cx="7327200" cy="41250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lang="en" sz="3000" u="sng">
                <a:solidFill>
                  <a:srgbClr val="38761D"/>
                </a:solidFill>
                <a:latin typeface="Calibri"/>
                <a:ea typeface="Calibri"/>
                <a:cs typeface="Calibri"/>
                <a:sym typeface="Calibri"/>
              </a:rPr>
              <a:t>Military Unit</a:t>
            </a:r>
            <a:endParaRPr sz="3000" u="sng">
              <a:solidFill>
                <a:srgbClr val="38761D"/>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E</a:t>
            </a:r>
            <a:r>
              <a:rPr lang="en" sz="2400">
                <a:solidFill>
                  <a:srgbClr val="38761D"/>
                </a:solidFill>
                <a:latin typeface="Calibri"/>
                <a:ea typeface="Calibri"/>
                <a:cs typeface="Calibri"/>
                <a:sym typeface="Calibri"/>
              </a:rPr>
              <a:t>motional stability are important factors for successful military job performance</a:t>
            </a:r>
            <a:endParaRPr sz="2400">
              <a:solidFill>
                <a:srgbClr val="38761D"/>
              </a:solidFill>
              <a:latin typeface="Calibri"/>
              <a:ea typeface="Calibri"/>
              <a:cs typeface="Calibri"/>
              <a:sym typeface="Calibri"/>
            </a:endParaRPr>
          </a:p>
          <a:p>
            <a:pPr indent="0" lvl="0" marL="457200" rtl="0" algn="l">
              <a:spcBef>
                <a:spcPts val="700"/>
              </a:spcBef>
              <a:spcAft>
                <a:spcPts val="0"/>
              </a:spcAft>
              <a:buNone/>
            </a:pPr>
            <a:r>
              <a:t/>
            </a:r>
            <a:endParaRPr sz="600">
              <a:solidFill>
                <a:srgbClr val="38761D"/>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P</a:t>
            </a:r>
            <a:r>
              <a:rPr lang="en" sz="2400">
                <a:solidFill>
                  <a:srgbClr val="38761D"/>
                </a:solidFill>
                <a:latin typeface="Calibri"/>
                <a:ea typeface="Calibri"/>
                <a:cs typeface="Calibri"/>
                <a:sym typeface="Calibri"/>
              </a:rPr>
              <a:t>romote unit performance and administrations</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Volunteer for tasks</a:t>
            </a:r>
            <a:endParaRPr sz="18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Get along well with others</a:t>
            </a:r>
            <a:endParaRPr sz="18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Obey orders, rules, and procedures</a:t>
            </a:r>
            <a:endParaRPr sz="18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Support the military’s objectives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311700" y="587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Key Stakeholders </a:t>
            </a:r>
            <a:endParaRPr sz="3600">
              <a:solidFill>
                <a:srgbClr val="38761D"/>
              </a:solidFill>
            </a:endParaRPr>
          </a:p>
        </p:txBody>
      </p:sp>
      <p:sp>
        <p:nvSpPr>
          <p:cNvPr id="197" name="Google Shape;197;p34"/>
          <p:cNvSpPr txBox="1"/>
          <p:nvPr>
            <p:ph idx="1" type="body"/>
          </p:nvPr>
        </p:nvSpPr>
        <p:spPr>
          <a:xfrm>
            <a:off x="311700" y="772800"/>
            <a:ext cx="459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u="sng">
                <a:solidFill>
                  <a:srgbClr val="38761D"/>
                </a:solidFill>
                <a:latin typeface="Calibri"/>
                <a:ea typeface="Calibri"/>
                <a:cs typeface="Calibri"/>
                <a:sym typeface="Calibri"/>
              </a:rPr>
              <a:t>Family members</a:t>
            </a:r>
            <a:endParaRPr sz="3000" u="sng">
              <a:solidFill>
                <a:srgbClr val="38761D"/>
              </a:solidFill>
              <a:latin typeface="Calibri"/>
              <a:ea typeface="Calibri"/>
              <a:cs typeface="Calibri"/>
              <a:sym typeface="Calibri"/>
            </a:endParaRPr>
          </a:p>
          <a:p>
            <a:pPr indent="0" lvl="0" marL="457200" marR="0" rtl="0" algn="l">
              <a:lnSpc>
                <a:spcPct val="115000"/>
              </a:lnSpc>
              <a:spcBef>
                <a:spcPts val="60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1600"/>
              </a:spcAft>
              <a:buNone/>
            </a:pPr>
            <a:r>
              <a:t/>
            </a:r>
            <a:endParaRPr/>
          </a:p>
        </p:txBody>
      </p:sp>
      <p:sp>
        <p:nvSpPr>
          <p:cNvPr id="198" name="Google Shape;198;p34"/>
          <p:cNvSpPr txBox="1"/>
          <p:nvPr/>
        </p:nvSpPr>
        <p:spPr>
          <a:xfrm>
            <a:off x="4903200" y="1288350"/>
            <a:ext cx="3504300" cy="15402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6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Children</a:t>
            </a:r>
            <a:endParaRPr sz="2400">
              <a:solidFill>
                <a:srgbClr val="38761D"/>
              </a:solidFill>
              <a:latin typeface="Calibri"/>
              <a:ea typeface="Calibri"/>
              <a:cs typeface="Calibri"/>
              <a:sym typeface="Calibri"/>
            </a:endParaRPr>
          </a:p>
          <a:p>
            <a:pPr indent="-342900" lvl="1" marL="914400" rtl="0" algn="l">
              <a:lnSpc>
                <a:spcPct val="115000"/>
              </a:lnSpc>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Depression, </a:t>
            </a:r>
            <a:r>
              <a:rPr lang="en" sz="1800">
                <a:solidFill>
                  <a:srgbClr val="38761D"/>
                </a:solidFill>
                <a:latin typeface="Calibri"/>
                <a:ea typeface="Calibri"/>
                <a:cs typeface="Calibri"/>
                <a:sym typeface="Calibri"/>
              </a:rPr>
              <a:t>Anxiety</a:t>
            </a:r>
            <a:endParaRPr sz="1800">
              <a:solidFill>
                <a:srgbClr val="38761D"/>
              </a:solidFill>
              <a:latin typeface="Calibri"/>
              <a:ea typeface="Calibri"/>
              <a:cs typeface="Calibri"/>
              <a:sym typeface="Calibri"/>
            </a:endParaRPr>
          </a:p>
          <a:p>
            <a:pPr indent="-342900" lvl="1" marL="914400" rtl="0" algn="l">
              <a:lnSpc>
                <a:spcPct val="115000"/>
              </a:lnSpc>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Behavioral problem</a:t>
            </a:r>
            <a:endParaRPr sz="1800">
              <a:solidFill>
                <a:srgbClr val="38761D"/>
              </a:solidFill>
              <a:latin typeface="Calibri"/>
              <a:ea typeface="Calibri"/>
              <a:cs typeface="Calibri"/>
              <a:sym typeface="Calibri"/>
            </a:endParaRPr>
          </a:p>
        </p:txBody>
      </p:sp>
      <p:sp>
        <p:nvSpPr>
          <p:cNvPr id="199" name="Google Shape;199;p34"/>
          <p:cNvSpPr txBox="1"/>
          <p:nvPr/>
        </p:nvSpPr>
        <p:spPr>
          <a:xfrm>
            <a:off x="311700" y="1345500"/>
            <a:ext cx="3900000" cy="1667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6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Spouse</a:t>
            </a:r>
            <a:endParaRPr sz="2400">
              <a:solidFill>
                <a:srgbClr val="38761D"/>
              </a:solidFill>
              <a:latin typeface="Calibri"/>
              <a:ea typeface="Calibri"/>
              <a:cs typeface="Calibri"/>
              <a:sym typeface="Calibri"/>
            </a:endParaRPr>
          </a:p>
          <a:p>
            <a:pPr indent="-342900" lvl="1" marL="914400" rtl="0" algn="l">
              <a:lnSpc>
                <a:spcPct val="115000"/>
              </a:lnSpc>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Psychological maltreatment</a:t>
            </a:r>
            <a:endParaRPr sz="1800">
              <a:solidFill>
                <a:srgbClr val="38761D"/>
              </a:solidFill>
              <a:latin typeface="Calibri"/>
              <a:ea typeface="Calibri"/>
              <a:cs typeface="Calibri"/>
              <a:sym typeface="Calibri"/>
            </a:endParaRPr>
          </a:p>
          <a:p>
            <a:pPr indent="-342900" lvl="1" marL="914400" rtl="0" algn="l">
              <a:lnSpc>
                <a:spcPct val="115000"/>
              </a:lnSpc>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Mental distress</a:t>
            </a:r>
            <a:endParaRPr sz="1800">
              <a:solidFill>
                <a:srgbClr val="38761D"/>
              </a:solidFill>
            </a:endParaRPr>
          </a:p>
        </p:txBody>
      </p:sp>
      <p:pic>
        <p:nvPicPr>
          <p:cNvPr id="200" name="Google Shape;200;p34"/>
          <p:cNvPicPr preferRelativeResize="0"/>
          <p:nvPr/>
        </p:nvPicPr>
        <p:blipFill>
          <a:blip r:embed="rId3">
            <a:alphaModFix/>
          </a:blip>
          <a:stretch>
            <a:fillRect/>
          </a:stretch>
        </p:blipFill>
        <p:spPr>
          <a:xfrm>
            <a:off x="2194189" y="2465700"/>
            <a:ext cx="4755625" cy="2506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pic>
        <p:nvPicPr>
          <p:cNvPr id="205" name="Google Shape;205;p35"/>
          <p:cNvPicPr preferRelativeResize="0"/>
          <p:nvPr/>
        </p:nvPicPr>
        <p:blipFill>
          <a:blip r:embed="rId3">
            <a:alphaModFix/>
          </a:blip>
          <a:stretch>
            <a:fillRect/>
          </a:stretch>
        </p:blipFill>
        <p:spPr>
          <a:xfrm>
            <a:off x="6955425" y="0"/>
            <a:ext cx="2188575" cy="2188575"/>
          </a:xfrm>
          <a:prstGeom prst="rect">
            <a:avLst/>
          </a:prstGeom>
          <a:noFill/>
          <a:ln>
            <a:noFill/>
          </a:ln>
        </p:spPr>
      </p:pic>
      <p:sp>
        <p:nvSpPr>
          <p:cNvPr id="206" name="Google Shape;206;p35"/>
          <p:cNvSpPr txBox="1"/>
          <p:nvPr>
            <p:ph type="title"/>
          </p:nvPr>
        </p:nvSpPr>
        <p:spPr>
          <a:xfrm>
            <a:off x="311700" y="114125"/>
            <a:ext cx="8520600" cy="81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Key Stakeholders</a:t>
            </a:r>
            <a:r>
              <a:rPr lang="en" sz="4400">
                <a:solidFill>
                  <a:srgbClr val="38761D"/>
                </a:solidFill>
                <a:latin typeface="Calibri"/>
                <a:ea typeface="Calibri"/>
                <a:cs typeface="Calibri"/>
                <a:sym typeface="Calibri"/>
              </a:rPr>
              <a:t> </a:t>
            </a:r>
            <a:endParaRPr>
              <a:solidFill>
                <a:srgbClr val="38761D"/>
              </a:solidFill>
            </a:endParaRPr>
          </a:p>
        </p:txBody>
      </p:sp>
      <p:sp>
        <p:nvSpPr>
          <p:cNvPr id="207" name="Google Shape;207;p35"/>
          <p:cNvSpPr txBox="1"/>
          <p:nvPr>
            <p:ph idx="1" type="body"/>
          </p:nvPr>
        </p:nvSpPr>
        <p:spPr>
          <a:xfrm>
            <a:off x="311700" y="991725"/>
            <a:ext cx="7739700" cy="4151700"/>
          </a:xfrm>
          <a:prstGeom prst="rect">
            <a:avLst/>
          </a:prstGeom>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100"/>
              <a:buFont typeface="Arial"/>
              <a:buNone/>
            </a:pPr>
            <a:r>
              <a:rPr lang="en" sz="3000" u="sng">
                <a:solidFill>
                  <a:srgbClr val="38761D"/>
                </a:solidFill>
                <a:latin typeface="Calibri"/>
                <a:ea typeface="Calibri"/>
                <a:cs typeface="Calibri"/>
                <a:sym typeface="Calibri"/>
              </a:rPr>
              <a:t>Psychologists and mental health personnel</a:t>
            </a:r>
            <a:endParaRPr sz="3000" u="sng">
              <a:solidFill>
                <a:srgbClr val="38761D"/>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Shortage</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Army is down 20 percent</a:t>
            </a:r>
            <a:endParaRPr sz="18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The Air Force, missing 17 percent</a:t>
            </a:r>
            <a:endParaRPr sz="1800">
              <a:solidFill>
                <a:srgbClr val="38761D"/>
              </a:solidFill>
              <a:latin typeface="Calibri"/>
              <a:ea typeface="Calibri"/>
              <a:cs typeface="Calibri"/>
              <a:sym typeface="Calibri"/>
            </a:endParaRPr>
          </a:p>
          <a:p>
            <a:pPr indent="-381000" lvl="0" marL="457200" rtl="0" algn="l">
              <a:spcBef>
                <a:spcPts val="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Service members are dealing with the effects of stress</a:t>
            </a:r>
            <a:endParaRPr sz="2400">
              <a:solidFill>
                <a:srgbClr val="38761D"/>
              </a:solidFill>
              <a:latin typeface="Calibri"/>
              <a:ea typeface="Calibri"/>
              <a:cs typeface="Calibri"/>
              <a:sym typeface="Calibri"/>
            </a:endParaRPr>
          </a:p>
          <a:p>
            <a:pPr indent="-381000" lvl="0" marL="457200" rtl="0" algn="l">
              <a:spcBef>
                <a:spcPts val="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The numbers of service members who need help is expected to grow in the future</a:t>
            </a:r>
            <a:endParaRPr sz="2400">
              <a:solidFill>
                <a:srgbClr val="38761D"/>
              </a:solidFill>
              <a:latin typeface="Calibri"/>
              <a:ea typeface="Calibri"/>
              <a:cs typeface="Calibri"/>
              <a:sym typeface="Calibri"/>
            </a:endParaRPr>
          </a:p>
          <a:p>
            <a:pPr indent="-381000" lvl="0" marL="457200" rtl="0" algn="l">
              <a:spcBef>
                <a:spcPts val="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Recruit and retain more psychologists</a:t>
            </a:r>
            <a:endParaRPr sz="2400">
              <a:solidFill>
                <a:srgbClr val="38761D"/>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311700" y="1125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Information Collection</a:t>
            </a:r>
            <a:endParaRPr sz="3600">
              <a:solidFill>
                <a:srgbClr val="38761D"/>
              </a:solidFill>
            </a:endParaRPr>
          </a:p>
        </p:txBody>
      </p:sp>
      <p:sp>
        <p:nvSpPr>
          <p:cNvPr id="213" name="Google Shape;213;p36"/>
          <p:cNvSpPr txBox="1"/>
          <p:nvPr>
            <p:ph idx="1" type="body"/>
          </p:nvPr>
        </p:nvSpPr>
        <p:spPr>
          <a:xfrm>
            <a:off x="311700" y="798775"/>
            <a:ext cx="8520600" cy="2017500"/>
          </a:xfrm>
          <a:prstGeom prst="rect">
            <a:avLst/>
          </a:prstGeom>
        </p:spPr>
        <p:txBody>
          <a:bodyPr anchorCtr="0" anchor="t" bIns="91425" lIns="91425" spcFirstLastPara="1" rIns="91425" wrap="square" tIns="91425">
            <a:noAutofit/>
          </a:bodyPr>
          <a:lstStyle/>
          <a:p>
            <a:pPr indent="-419100" lvl="0" marL="457200" rtl="0" algn="l">
              <a:spcBef>
                <a:spcPts val="800"/>
              </a:spcBef>
              <a:spcAft>
                <a:spcPts val="0"/>
              </a:spcAft>
              <a:buClr>
                <a:srgbClr val="38761D"/>
              </a:buClr>
              <a:buSzPts val="3000"/>
              <a:buFont typeface="Calibri"/>
              <a:buChar char="●"/>
            </a:pPr>
            <a:r>
              <a:rPr lang="en" sz="3000">
                <a:solidFill>
                  <a:srgbClr val="38761D"/>
                </a:solidFill>
                <a:latin typeface="Calibri"/>
                <a:ea typeface="Calibri"/>
                <a:cs typeface="Calibri"/>
                <a:sym typeface="Calibri"/>
              </a:rPr>
              <a:t>General mental health survey</a:t>
            </a:r>
            <a:endParaRPr sz="3000">
              <a:solidFill>
                <a:srgbClr val="38761D"/>
              </a:solidFill>
              <a:latin typeface="Calibri"/>
              <a:ea typeface="Calibri"/>
              <a:cs typeface="Calibri"/>
              <a:sym typeface="Calibri"/>
            </a:endParaRPr>
          </a:p>
          <a:p>
            <a:pPr indent="-381000" lvl="1" marL="914400" rtl="0" algn="l">
              <a:spcBef>
                <a:spcPts val="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An investigation for mental status of service members during basic military training</a:t>
            </a:r>
            <a:endParaRPr sz="2400">
              <a:solidFill>
                <a:srgbClr val="38761D"/>
              </a:solidFill>
              <a:latin typeface="Calibri"/>
              <a:ea typeface="Calibri"/>
              <a:cs typeface="Calibri"/>
              <a:sym typeface="Calibri"/>
            </a:endParaRPr>
          </a:p>
          <a:p>
            <a:pPr indent="-381000" lvl="1" marL="914400" rtl="0" algn="l">
              <a:spcBef>
                <a:spcPts val="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Provide basic information for intervention design</a:t>
            </a:r>
            <a:endParaRPr sz="2400">
              <a:solidFill>
                <a:srgbClr val="38761D"/>
              </a:solidFill>
              <a:latin typeface="Calibri"/>
              <a:ea typeface="Calibri"/>
              <a:cs typeface="Calibri"/>
              <a:sym typeface="Calibri"/>
            </a:endParaRPr>
          </a:p>
          <a:p>
            <a:pPr indent="0" lvl="0" marL="0" rtl="0" algn="l">
              <a:spcBef>
                <a:spcPts val="800"/>
              </a:spcBef>
              <a:spcAft>
                <a:spcPts val="0"/>
              </a:spcAft>
              <a:buNone/>
            </a:pPr>
            <a:r>
              <a:t/>
            </a:r>
            <a:endParaRPr>
              <a:solidFill>
                <a:schemeClr val="dk1"/>
              </a:solidFill>
            </a:endParaRPr>
          </a:p>
          <a:p>
            <a:pPr indent="0" lvl="0" marL="0" rtl="0" algn="l">
              <a:spcBef>
                <a:spcPts val="700"/>
              </a:spcBef>
              <a:spcAft>
                <a:spcPts val="0"/>
              </a:spcAft>
              <a:buNone/>
            </a:pPr>
            <a:r>
              <a:t/>
            </a:r>
            <a:endParaRPr>
              <a:solidFill>
                <a:schemeClr val="dk1"/>
              </a:solidFill>
              <a:latin typeface="Calibri"/>
              <a:ea typeface="Calibri"/>
              <a:cs typeface="Calibri"/>
              <a:sym typeface="Calibri"/>
            </a:endParaRPr>
          </a:p>
          <a:p>
            <a:pPr indent="0" lvl="0" marL="0" rtl="0" algn="l">
              <a:spcBef>
                <a:spcPts val="800"/>
              </a:spcBef>
              <a:spcAft>
                <a:spcPts val="0"/>
              </a:spcAft>
              <a:buNone/>
            </a:pPr>
            <a:r>
              <a:t/>
            </a:r>
            <a:endParaRPr>
              <a:solidFill>
                <a:schemeClr val="dk1"/>
              </a:solidFill>
            </a:endParaRPr>
          </a:p>
        </p:txBody>
      </p:sp>
      <p:pic>
        <p:nvPicPr>
          <p:cNvPr id="214" name="Google Shape;214;p36"/>
          <p:cNvPicPr preferRelativeResize="0"/>
          <p:nvPr/>
        </p:nvPicPr>
        <p:blipFill>
          <a:blip r:embed="rId3">
            <a:alphaModFix/>
          </a:blip>
          <a:stretch>
            <a:fillRect/>
          </a:stretch>
        </p:blipFill>
        <p:spPr>
          <a:xfrm>
            <a:off x="941275" y="3165213"/>
            <a:ext cx="3176676" cy="1825901"/>
          </a:xfrm>
          <a:prstGeom prst="rect">
            <a:avLst/>
          </a:prstGeom>
          <a:noFill/>
          <a:ln>
            <a:noFill/>
          </a:ln>
        </p:spPr>
      </p:pic>
      <p:pic>
        <p:nvPicPr>
          <p:cNvPr id="215" name="Google Shape;215;p36"/>
          <p:cNvPicPr preferRelativeResize="0"/>
          <p:nvPr/>
        </p:nvPicPr>
        <p:blipFill>
          <a:blip r:embed="rId4">
            <a:alphaModFix/>
          </a:blip>
          <a:stretch>
            <a:fillRect/>
          </a:stretch>
        </p:blipFill>
        <p:spPr>
          <a:xfrm>
            <a:off x="4752001" y="3112663"/>
            <a:ext cx="3525213" cy="1930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7"/>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Financial</a:t>
            </a:r>
            <a:r>
              <a:rPr lang="en" sz="3600">
                <a:solidFill>
                  <a:srgbClr val="38761D"/>
                </a:solidFill>
                <a:latin typeface="Calibri"/>
                <a:ea typeface="Calibri"/>
                <a:cs typeface="Calibri"/>
                <a:sym typeface="Calibri"/>
              </a:rPr>
              <a:t> Resources</a:t>
            </a:r>
            <a:endParaRPr sz="3600">
              <a:solidFill>
                <a:srgbClr val="38761D"/>
              </a:solidFill>
            </a:endParaRPr>
          </a:p>
        </p:txBody>
      </p:sp>
      <p:sp>
        <p:nvSpPr>
          <p:cNvPr id="221" name="Google Shape;221;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Government</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Department of Defense</a:t>
            </a:r>
            <a:endParaRPr sz="1800">
              <a:solidFill>
                <a:srgbClr val="38761D"/>
              </a:solidFill>
              <a:latin typeface="Calibri"/>
              <a:ea typeface="Calibri"/>
              <a:cs typeface="Calibri"/>
              <a:sym typeface="Calibri"/>
            </a:endParaRPr>
          </a:p>
          <a:p>
            <a:pPr indent="-317500" lvl="2" marL="1371600" rtl="0" algn="l">
              <a:spcBef>
                <a:spcPts val="0"/>
              </a:spcBef>
              <a:spcAft>
                <a:spcPts val="0"/>
              </a:spcAft>
              <a:buClr>
                <a:srgbClr val="38761D"/>
              </a:buClr>
              <a:buSzPts val="1400"/>
              <a:buFont typeface="Calibri"/>
              <a:buChar char="■"/>
            </a:pPr>
            <a:r>
              <a:rPr lang="en">
                <a:solidFill>
                  <a:srgbClr val="38761D"/>
                </a:solidFill>
                <a:latin typeface="Calibri"/>
                <a:ea typeface="Calibri"/>
                <a:cs typeface="Calibri"/>
                <a:sym typeface="Calibri"/>
              </a:rPr>
              <a:t>As part of the defense budget</a:t>
            </a:r>
            <a:endParaRPr>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Department Of Veterans Affairs</a:t>
            </a:r>
            <a:endParaRPr sz="1800">
              <a:solidFill>
                <a:srgbClr val="38761D"/>
              </a:solidFill>
              <a:latin typeface="Calibri"/>
              <a:ea typeface="Calibri"/>
              <a:cs typeface="Calibri"/>
              <a:sym typeface="Calibri"/>
            </a:endParaRPr>
          </a:p>
          <a:p>
            <a:pPr indent="0" lvl="0" marL="0" rtl="0" algn="l">
              <a:spcBef>
                <a:spcPts val="600"/>
              </a:spcBef>
              <a:spcAft>
                <a:spcPts val="0"/>
              </a:spcAft>
              <a:buNone/>
            </a:pPr>
            <a:r>
              <a:t/>
            </a:r>
            <a:endParaRPr sz="600">
              <a:solidFill>
                <a:schemeClr val="dk1"/>
              </a:solidFill>
              <a:latin typeface="Calibri"/>
              <a:ea typeface="Calibri"/>
              <a:cs typeface="Calibri"/>
              <a:sym typeface="Calibri"/>
            </a:endParaRPr>
          </a:p>
          <a:p>
            <a:pPr indent="-381000" lvl="0" marL="457200" rtl="0" algn="l">
              <a:spcBef>
                <a:spcPts val="700"/>
              </a:spcBef>
              <a:spcAft>
                <a:spcPts val="0"/>
              </a:spcAft>
              <a:buClr>
                <a:srgbClr val="38761D"/>
              </a:buClr>
              <a:buSzPts val="2400"/>
              <a:buFont typeface="Calibri"/>
              <a:buChar char="●"/>
            </a:pPr>
            <a:r>
              <a:rPr lang="en" sz="2400">
                <a:solidFill>
                  <a:srgbClr val="38761D"/>
                </a:solidFill>
                <a:latin typeface="Calibri"/>
                <a:ea typeface="Calibri"/>
                <a:cs typeface="Calibri"/>
                <a:sym typeface="Calibri"/>
              </a:rPr>
              <a:t>Other organizations</a:t>
            </a:r>
            <a:endParaRPr sz="2400">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Military OneSource</a:t>
            </a:r>
            <a:endParaRPr sz="1800">
              <a:solidFill>
                <a:srgbClr val="38761D"/>
              </a:solidFill>
              <a:latin typeface="Calibri"/>
              <a:ea typeface="Calibri"/>
              <a:cs typeface="Calibri"/>
              <a:sym typeface="Calibri"/>
            </a:endParaRPr>
          </a:p>
          <a:p>
            <a:pPr indent="-317500" lvl="2" marL="1371600" rtl="0" algn="l">
              <a:spcBef>
                <a:spcPts val="0"/>
              </a:spcBef>
              <a:spcAft>
                <a:spcPts val="0"/>
              </a:spcAft>
              <a:buClr>
                <a:srgbClr val="38761D"/>
              </a:buClr>
              <a:buSzPts val="1400"/>
              <a:buFont typeface="Calibri"/>
              <a:buChar char="■"/>
            </a:pPr>
            <a:r>
              <a:rPr lang="en">
                <a:solidFill>
                  <a:srgbClr val="38761D"/>
                </a:solidFill>
                <a:latin typeface="Calibri"/>
                <a:ea typeface="Calibri"/>
                <a:cs typeface="Calibri"/>
                <a:sym typeface="Calibri"/>
              </a:rPr>
              <a:t>Department of Defense-funded program</a:t>
            </a:r>
            <a:endParaRPr>
              <a:solidFill>
                <a:srgbClr val="38761D"/>
              </a:solidFill>
              <a:latin typeface="Calibri"/>
              <a:ea typeface="Calibri"/>
              <a:cs typeface="Calibri"/>
              <a:sym typeface="Calibri"/>
            </a:endParaRPr>
          </a:p>
          <a:p>
            <a:pPr indent="-342900" lvl="1" marL="914400" rtl="0" algn="l">
              <a:spcBef>
                <a:spcPts val="0"/>
              </a:spcBef>
              <a:spcAft>
                <a:spcPts val="0"/>
              </a:spcAft>
              <a:buClr>
                <a:srgbClr val="38761D"/>
              </a:buClr>
              <a:buSzPts val="1800"/>
              <a:buFont typeface="Calibri"/>
              <a:buChar char="○"/>
            </a:pPr>
            <a:r>
              <a:rPr lang="en" sz="1800">
                <a:solidFill>
                  <a:srgbClr val="38761D"/>
                </a:solidFill>
                <a:latin typeface="Calibri"/>
                <a:ea typeface="Calibri"/>
                <a:cs typeface="Calibri"/>
                <a:sym typeface="Calibri"/>
              </a:rPr>
              <a:t>American Psychological Association</a:t>
            </a:r>
            <a:endParaRPr sz="1800">
              <a:solidFill>
                <a:srgbClr val="38761D"/>
              </a:solidFill>
              <a:latin typeface="Calibri"/>
              <a:ea typeface="Calibri"/>
              <a:cs typeface="Calibri"/>
              <a:sym typeface="Calibri"/>
            </a:endParaRPr>
          </a:p>
          <a:p>
            <a:pPr indent="-317500" lvl="2" marL="1371600" rtl="0" algn="l">
              <a:spcBef>
                <a:spcPts val="0"/>
              </a:spcBef>
              <a:spcAft>
                <a:spcPts val="0"/>
              </a:spcAft>
              <a:buClr>
                <a:srgbClr val="38761D"/>
              </a:buClr>
              <a:buSzPts val="1400"/>
              <a:buFont typeface="Calibri"/>
              <a:buChar char="■"/>
            </a:pPr>
            <a:r>
              <a:rPr lang="en">
                <a:solidFill>
                  <a:srgbClr val="38761D"/>
                </a:solidFill>
                <a:latin typeface="Calibri"/>
                <a:ea typeface="Calibri"/>
                <a:cs typeface="Calibri"/>
                <a:sym typeface="Calibri"/>
              </a:rPr>
              <a:t>Push to secure military mental health funds</a:t>
            </a:r>
            <a:endParaRPr>
              <a:solidFill>
                <a:srgbClr val="38761D"/>
              </a:solidFill>
              <a:latin typeface="Calibri"/>
              <a:ea typeface="Calibri"/>
              <a:cs typeface="Calibri"/>
              <a:sym typeface="Calibri"/>
            </a:endParaRPr>
          </a:p>
          <a:p>
            <a:pPr indent="0" lvl="0" marL="457200" rtl="0" algn="l">
              <a:spcBef>
                <a:spcPts val="800"/>
              </a:spcBef>
              <a:spcAft>
                <a:spcPts val="0"/>
              </a:spcAft>
              <a:buNone/>
            </a:pPr>
            <a:r>
              <a:t/>
            </a:r>
            <a:endParaRPr sz="2400">
              <a:solidFill>
                <a:schemeClr val="dk1"/>
              </a:solidFill>
            </a:endParaRPr>
          </a:p>
        </p:txBody>
      </p:sp>
      <p:pic>
        <p:nvPicPr>
          <p:cNvPr id="222" name="Google Shape;222;p37"/>
          <p:cNvPicPr preferRelativeResize="0"/>
          <p:nvPr/>
        </p:nvPicPr>
        <p:blipFill>
          <a:blip r:embed="rId3">
            <a:alphaModFix/>
          </a:blip>
          <a:stretch>
            <a:fillRect/>
          </a:stretch>
        </p:blipFill>
        <p:spPr>
          <a:xfrm>
            <a:off x="5250175" y="1375151"/>
            <a:ext cx="3893825" cy="2189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8"/>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38761D"/>
                </a:solidFill>
                <a:latin typeface="Calibri"/>
                <a:ea typeface="Calibri"/>
                <a:cs typeface="Calibri"/>
                <a:sym typeface="Calibri"/>
              </a:rPr>
              <a:t>Feasibility of the Intervention</a:t>
            </a:r>
            <a:endParaRPr sz="3600">
              <a:solidFill>
                <a:srgbClr val="38761D"/>
              </a:solidFill>
            </a:endParaRPr>
          </a:p>
        </p:txBody>
      </p:sp>
      <p:sp>
        <p:nvSpPr>
          <p:cNvPr id="228" name="Google Shape;228;p38"/>
          <p:cNvSpPr txBox="1"/>
          <p:nvPr>
            <p:ph idx="1" type="body"/>
          </p:nvPr>
        </p:nvSpPr>
        <p:spPr>
          <a:xfrm>
            <a:off x="311700" y="946750"/>
            <a:ext cx="8520600" cy="4027200"/>
          </a:xfrm>
          <a:prstGeom prst="rect">
            <a:avLst/>
          </a:prstGeom>
        </p:spPr>
        <p:txBody>
          <a:bodyPr anchorCtr="0" anchor="t" bIns="91425" lIns="91425" spcFirstLastPara="1" rIns="91425" wrap="square" tIns="91425">
            <a:noAutofit/>
          </a:bodyPr>
          <a:lstStyle/>
          <a:p>
            <a:pPr indent="0" lvl="0" marL="0" rtl="0" algn="l">
              <a:spcBef>
                <a:spcPts val="700"/>
              </a:spcBef>
              <a:spcAft>
                <a:spcPts val="0"/>
              </a:spcAft>
              <a:buClr>
                <a:schemeClr val="dk1"/>
              </a:buClr>
              <a:buSzPts val="1100"/>
              <a:buFont typeface="Arial"/>
              <a:buNone/>
            </a:pPr>
            <a:r>
              <a:rPr lang="en" sz="2400">
                <a:solidFill>
                  <a:srgbClr val="38761D"/>
                </a:solidFill>
              </a:rPr>
              <a:t>•</a:t>
            </a:r>
            <a:r>
              <a:rPr lang="en" sz="2400">
                <a:solidFill>
                  <a:srgbClr val="38761D"/>
                </a:solidFill>
                <a:latin typeface="Calibri"/>
                <a:ea typeface="Calibri"/>
                <a:cs typeface="Calibri"/>
                <a:sym typeface="Calibri"/>
              </a:rPr>
              <a:t>New waivers policy enacted in August 2017</a:t>
            </a:r>
            <a:endParaRPr sz="2400">
              <a:solidFill>
                <a:srgbClr val="38761D"/>
              </a:solidFill>
              <a:latin typeface="Calibri"/>
              <a:ea typeface="Calibri"/>
              <a:cs typeface="Calibri"/>
              <a:sym typeface="Calibri"/>
            </a:endParaRPr>
          </a:p>
          <a:p>
            <a:pPr indent="0" lvl="0" marL="0" rtl="0" algn="l">
              <a:spcBef>
                <a:spcPts val="600"/>
              </a:spcBef>
              <a:spcAft>
                <a:spcPts val="0"/>
              </a:spcAft>
              <a:buClr>
                <a:schemeClr val="dk1"/>
              </a:buClr>
              <a:buSzPts val="1100"/>
              <a:buFont typeface="Arial"/>
              <a:buNone/>
            </a:pPr>
            <a:r>
              <a:rPr lang="en">
                <a:solidFill>
                  <a:srgbClr val="38761D"/>
                </a:solidFill>
              </a:rPr>
              <a:t>–</a:t>
            </a:r>
            <a:r>
              <a:rPr lang="en">
                <a:solidFill>
                  <a:srgbClr val="38761D"/>
                </a:solidFill>
                <a:latin typeface="Calibri"/>
                <a:ea typeface="Calibri"/>
                <a:cs typeface="Calibri"/>
                <a:sym typeface="Calibri"/>
              </a:rPr>
              <a:t>A history of “self-mutilation”</a:t>
            </a:r>
            <a:endParaRPr>
              <a:solidFill>
                <a:srgbClr val="38761D"/>
              </a:solidFill>
              <a:latin typeface="Calibri"/>
              <a:ea typeface="Calibri"/>
              <a:cs typeface="Calibri"/>
              <a:sym typeface="Calibri"/>
            </a:endParaRPr>
          </a:p>
          <a:p>
            <a:pPr indent="0" lvl="0" marL="0" rtl="0" algn="l">
              <a:spcBef>
                <a:spcPts val="600"/>
              </a:spcBef>
              <a:spcAft>
                <a:spcPts val="0"/>
              </a:spcAft>
              <a:buClr>
                <a:schemeClr val="dk1"/>
              </a:buClr>
              <a:buSzPts val="1100"/>
              <a:buFont typeface="Arial"/>
              <a:buNone/>
            </a:pPr>
            <a:r>
              <a:rPr lang="en">
                <a:solidFill>
                  <a:srgbClr val="38761D"/>
                </a:solidFill>
              </a:rPr>
              <a:t>–</a:t>
            </a:r>
            <a:r>
              <a:rPr lang="en">
                <a:solidFill>
                  <a:srgbClr val="38761D"/>
                </a:solidFill>
                <a:latin typeface="Calibri"/>
                <a:ea typeface="Calibri"/>
                <a:cs typeface="Calibri"/>
                <a:sym typeface="Calibri"/>
              </a:rPr>
              <a:t>Bipolar disorder</a:t>
            </a:r>
            <a:endParaRPr>
              <a:solidFill>
                <a:srgbClr val="38761D"/>
              </a:solidFill>
              <a:latin typeface="Calibri"/>
              <a:ea typeface="Calibri"/>
              <a:cs typeface="Calibri"/>
              <a:sym typeface="Calibri"/>
            </a:endParaRPr>
          </a:p>
          <a:p>
            <a:pPr indent="0" lvl="0" marL="0" rtl="0" algn="l">
              <a:spcBef>
                <a:spcPts val="600"/>
              </a:spcBef>
              <a:spcAft>
                <a:spcPts val="0"/>
              </a:spcAft>
              <a:buClr>
                <a:schemeClr val="dk1"/>
              </a:buClr>
              <a:buSzPts val="1100"/>
              <a:buFont typeface="Arial"/>
              <a:buNone/>
            </a:pPr>
            <a:r>
              <a:rPr lang="en">
                <a:solidFill>
                  <a:srgbClr val="38761D"/>
                </a:solidFill>
              </a:rPr>
              <a:t>–</a:t>
            </a:r>
            <a:r>
              <a:rPr lang="en">
                <a:solidFill>
                  <a:srgbClr val="38761D"/>
                </a:solidFill>
                <a:latin typeface="Calibri"/>
                <a:ea typeface="Calibri"/>
                <a:cs typeface="Calibri"/>
                <a:sym typeface="Calibri"/>
              </a:rPr>
              <a:t>Depression</a:t>
            </a:r>
            <a:endParaRPr>
              <a:solidFill>
                <a:srgbClr val="38761D"/>
              </a:solidFill>
              <a:latin typeface="Calibri"/>
              <a:ea typeface="Calibri"/>
              <a:cs typeface="Calibri"/>
              <a:sym typeface="Calibri"/>
            </a:endParaRPr>
          </a:p>
          <a:p>
            <a:pPr indent="0" lvl="0" marL="0" rtl="0" algn="l">
              <a:spcBef>
                <a:spcPts val="600"/>
              </a:spcBef>
              <a:spcAft>
                <a:spcPts val="0"/>
              </a:spcAft>
              <a:buClr>
                <a:schemeClr val="dk1"/>
              </a:buClr>
              <a:buSzPts val="1100"/>
              <a:buFont typeface="Arial"/>
              <a:buNone/>
            </a:pPr>
            <a:r>
              <a:rPr lang="en">
                <a:solidFill>
                  <a:srgbClr val="38761D"/>
                </a:solidFill>
              </a:rPr>
              <a:t>–</a:t>
            </a:r>
            <a:r>
              <a:rPr lang="en">
                <a:solidFill>
                  <a:srgbClr val="38761D"/>
                </a:solidFill>
                <a:latin typeface="Calibri"/>
                <a:ea typeface="Calibri"/>
                <a:cs typeface="Calibri"/>
                <a:sym typeface="Calibri"/>
              </a:rPr>
              <a:t>Drug and alcohol abuse</a:t>
            </a:r>
            <a:endParaRPr>
              <a:solidFill>
                <a:srgbClr val="38761D"/>
              </a:solidFill>
              <a:latin typeface="Calibri"/>
              <a:ea typeface="Calibri"/>
              <a:cs typeface="Calibri"/>
              <a:sym typeface="Calibri"/>
            </a:endParaRPr>
          </a:p>
          <a:p>
            <a:pPr indent="0" lvl="0" marL="0" rtl="0" algn="l">
              <a:spcBef>
                <a:spcPts val="700"/>
              </a:spcBef>
              <a:spcAft>
                <a:spcPts val="0"/>
              </a:spcAft>
              <a:buClr>
                <a:schemeClr val="dk1"/>
              </a:buClr>
              <a:buSzPts val="1100"/>
              <a:buFont typeface="Arial"/>
              <a:buNone/>
            </a:pPr>
            <a:r>
              <a:t/>
            </a:r>
            <a:endParaRPr>
              <a:solidFill>
                <a:schemeClr val="dk1"/>
              </a:solidFill>
            </a:endParaRPr>
          </a:p>
          <a:p>
            <a:pPr indent="0" lvl="0" marL="0" rtl="0" algn="l">
              <a:spcBef>
                <a:spcPts val="700"/>
              </a:spcBef>
              <a:spcAft>
                <a:spcPts val="0"/>
              </a:spcAft>
              <a:buNone/>
            </a:pPr>
            <a:r>
              <a:rPr lang="en" sz="2400">
                <a:solidFill>
                  <a:srgbClr val="38761D"/>
                </a:solidFill>
              </a:rPr>
              <a:t>•</a:t>
            </a:r>
            <a:r>
              <a:rPr lang="en" sz="2400">
                <a:solidFill>
                  <a:srgbClr val="38761D"/>
                </a:solidFill>
                <a:latin typeface="Calibri"/>
                <a:ea typeface="Calibri"/>
                <a:cs typeface="Calibri"/>
                <a:sym typeface="Calibri"/>
              </a:rPr>
              <a:t>All need mental health support</a:t>
            </a:r>
            <a:endParaRPr sz="2400">
              <a:solidFill>
                <a:srgbClr val="38761D"/>
              </a:solidFill>
              <a:latin typeface="Calibri"/>
              <a:ea typeface="Calibri"/>
              <a:cs typeface="Calibri"/>
              <a:sym typeface="Calibri"/>
            </a:endParaRPr>
          </a:p>
          <a:p>
            <a:pPr indent="0" lvl="0" marL="0" rtl="0" algn="l">
              <a:spcBef>
                <a:spcPts val="700"/>
              </a:spcBef>
              <a:spcAft>
                <a:spcPts val="0"/>
              </a:spcAft>
              <a:buNone/>
            </a:pPr>
            <a:r>
              <a:rPr lang="en">
                <a:solidFill>
                  <a:srgbClr val="38761D"/>
                </a:solidFill>
              </a:rPr>
              <a:t>–</a:t>
            </a:r>
            <a:r>
              <a:rPr lang="en">
                <a:solidFill>
                  <a:srgbClr val="38761D"/>
                </a:solidFill>
                <a:latin typeface="Calibri"/>
                <a:ea typeface="Calibri"/>
                <a:cs typeface="Calibri"/>
                <a:sym typeface="Calibri"/>
              </a:rPr>
              <a:t>Reduce the high suicide rate</a:t>
            </a:r>
            <a:endParaRPr>
              <a:solidFill>
                <a:srgbClr val="38761D"/>
              </a:solidFill>
              <a:latin typeface="Calibri"/>
              <a:ea typeface="Calibri"/>
              <a:cs typeface="Calibri"/>
              <a:sym typeface="Calibri"/>
            </a:endParaRPr>
          </a:p>
          <a:p>
            <a:pPr indent="0" lvl="0" marL="0" rtl="0" algn="l">
              <a:spcBef>
                <a:spcPts val="700"/>
              </a:spcBef>
              <a:spcAft>
                <a:spcPts val="0"/>
              </a:spcAft>
              <a:buClr>
                <a:schemeClr val="dk1"/>
              </a:buClr>
              <a:buSzPts val="1100"/>
              <a:buFont typeface="Arial"/>
              <a:buNone/>
            </a:pPr>
            <a:r>
              <a:rPr lang="en">
                <a:solidFill>
                  <a:srgbClr val="38761D"/>
                </a:solidFill>
              </a:rPr>
              <a:t>–</a:t>
            </a:r>
            <a:r>
              <a:rPr lang="en">
                <a:solidFill>
                  <a:srgbClr val="38761D"/>
                </a:solidFill>
                <a:latin typeface="Calibri"/>
                <a:ea typeface="Calibri"/>
                <a:cs typeface="Calibri"/>
                <a:sym typeface="Calibri"/>
              </a:rPr>
              <a:t>Improve the quality of life</a:t>
            </a:r>
            <a:endParaRPr>
              <a:solidFill>
                <a:srgbClr val="38761D"/>
              </a:solidFill>
              <a:latin typeface="Calibri"/>
              <a:ea typeface="Calibri"/>
              <a:cs typeface="Calibri"/>
              <a:sym typeface="Calibri"/>
            </a:endParaRPr>
          </a:p>
          <a:p>
            <a:pPr indent="0" lvl="0" marL="0" rtl="0" algn="l">
              <a:spcBef>
                <a:spcPts val="60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7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1600"/>
              </a:spcAft>
              <a:buNone/>
            </a:pPr>
            <a:r>
              <a:t/>
            </a:r>
            <a:endParaRPr/>
          </a:p>
        </p:txBody>
      </p:sp>
      <p:pic>
        <p:nvPicPr>
          <p:cNvPr id="229" name="Google Shape;229;p38"/>
          <p:cNvPicPr preferRelativeResize="0"/>
          <p:nvPr/>
        </p:nvPicPr>
        <p:blipFill>
          <a:blip r:embed="rId3">
            <a:alphaModFix/>
          </a:blip>
          <a:stretch>
            <a:fillRect/>
          </a:stretch>
        </p:blipFill>
        <p:spPr>
          <a:xfrm>
            <a:off x="5440449" y="2105349"/>
            <a:ext cx="3391851" cy="1710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9"/>
          <p:cNvSpPr txBox="1"/>
          <p:nvPr>
            <p:ph type="title"/>
          </p:nvPr>
        </p:nvSpPr>
        <p:spPr>
          <a:xfrm>
            <a:off x="311700" y="250725"/>
            <a:ext cx="8520600" cy="1098000"/>
          </a:xfrm>
          <a:prstGeom prst="rect">
            <a:avLst/>
          </a:prstGeom>
        </p:spPr>
        <p:txBody>
          <a:bodyPr anchorCtr="0" anchor="t" bIns="91425" lIns="91425" spcFirstLastPara="1" rIns="91425" wrap="square" tIns="91425">
            <a:noAutofit/>
          </a:bodyPr>
          <a:lstStyle/>
          <a:p>
            <a:pPr indent="0" lvl="0" marL="0" rtl="0" algn="ctr">
              <a:lnSpc>
                <a:spcPct val="90000"/>
              </a:lnSpc>
              <a:spcBef>
                <a:spcPts val="1000"/>
              </a:spcBef>
              <a:spcAft>
                <a:spcPts val="0"/>
              </a:spcAft>
              <a:buClr>
                <a:schemeClr val="dk1"/>
              </a:buClr>
              <a:buSzPts val="1100"/>
              <a:buFont typeface="Arial"/>
              <a:buNone/>
            </a:pPr>
            <a:r>
              <a:rPr lang="en" sz="2400">
                <a:solidFill>
                  <a:srgbClr val="38761D"/>
                </a:solidFill>
              </a:rPr>
              <a:t>Development of </a:t>
            </a:r>
            <a:r>
              <a:rPr lang="en" sz="2400">
                <a:solidFill>
                  <a:srgbClr val="38761D"/>
                </a:solidFill>
              </a:rPr>
              <a:t>Veteran and Active Duty Military Men and Women Mental Health Program</a:t>
            </a:r>
            <a:endParaRPr sz="2400">
              <a:solidFill>
                <a:srgbClr val="38761D"/>
              </a:solidFill>
            </a:endParaRPr>
          </a:p>
        </p:txBody>
      </p:sp>
      <p:sp>
        <p:nvSpPr>
          <p:cNvPr id="235" name="Google Shape;235;p39"/>
          <p:cNvSpPr txBox="1"/>
          <p:nvPr>
            <p:ph idx="1" type="body"/>
          </p:nvPr>
        </p:nvSpPr>
        <p:spPr>
          <a:xfrm>
            <a:off x="311700" y="1348725"/>
            <a:ext cx="8520600" cy="37947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sz="1400" u="sng">
                <a:solidFill>
                  <a:srgbClr val="38761D"/>
                </a:solidFill>
                <a:latin typeface="Calibri"/>
                <a:ea typeface="Calibri"/>
                <a:cs typeface="Calibri"/>
                <a:sym typeface="Calibri"/>
              </a:rPr>
              <a:t>Goals</a:t>
            </a:r>
            <a:r>
              <a:rPr b="1" lang="en" sz="1400">
                <a:solidFill>
                  <a:srgbClr val="38761D"/>
                </a:solidFill>
                <a:latin typeface="Calibri"/>
                <a:ea typeface="Calibri"/>
                <a:cs typeface="Calibri"/>
                <a:sym typeface="Calibri"/>
              </a:rPr>
              <a:t>:</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a:solidFill>
                  <a:srgbClr val="38761D"/>
                </a:solidFill>
                <a:latin typeface="Calibri"/>
                <a:ea typeface="Calibri"/>
                <a:cs typeface="Calibri"/>
                <a:sym typeface="Calibri"/>
              </a:rPr>
              <a:t>Repurpose the existing mental health program established by the DOD/DHS to maximize budget and save funds</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a:solidFill>
                  <a:srgbClr val="38761D"/>
                </a:solidFill>
                <a:latin typeface="Calibri"/>
                <a:ea typeface="Calibri"/>
                <a:cs typeface="Calibri"/>
                <a:sym typeface="Calibri"/>
              </a:rPr>
              <a:t>Create a strong non-bias awareness at the beginning of the military career</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a:solidFill>
                  <a:srgbClr val="38761D"/>
                </a:solidFill>
                <a:latin typeface="Calibri"/>
                <a:ea typeface="Calibri"/>
                <a:cs typeface="Calibri"/>
                <a:sym typeface="Calibri"/>
              </a:rPr>
              <a:t>Reduce PTSD and suicide rates in the military and veterans 	</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u="sng">
                <a:solidFill>
                  <a:srgbClr val="38761D"/>
                </a:solidFill>
                <a:latin typeface="Calibri"/>
                <a:ea typeface="Calibri"/>
                <a:cs typeface="Calibri"/>
                <a:sym typeface="Calibri"/>
              </a:rPr>
              <a:t>Development</a:t>
            </a:r>
            <a:r>
              <a:rPr b="1" lang="en" sz="1400">
                <a:solidFill>
                  <a:srgbClr val="38761D"/>
                </a:solidFill>
                <a:latin typeface="Calibri"/>
                <a:ea typeface="Calibri"/>
                <a:cs typeface="Calibri"/>
                <a:sym typeface="Calibri"/>
              </a:rPr>
              <a:t>:</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a:solidFill>
                  <a:srgbClr val="38761D"/>
                </a:solidFill>
                <a:latin typeface="Calibri"/>
                <a:ea typeface="Calibri"/>
                <a:cs typeface="Calibri"/>
                <a:sym typeface="Calibri"/>
              </a:rPr>
              <a:t>Class seminars - to include recognition of mental health issues and encourage seeking of help</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a:solidFill>
                  <a:srgbClr val="38761D"/>
                </a:solidFill>
                <a:latin typeface="Calibri"/>
                <a:ea typeface="Calibri"/>
                <a:cs typeface="Calibri"/>
                <a:sym typeface="Calibri"/>
              </a:rPr>
              <a:t>Case study reviews - to reiterate early detection and prevention benefits</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a:solidFill>
                  <a:srgbClr val="38761D"/>
                </a:solidFill>
                <a:latin typeface="Calibri"/>
                <a:ea typeface="Calibri"/>
                <a:cs typeface="Calibri"/>
                <a:sym typeface="Calibri"/>
              </a:rPr>
              <a:t>Mental health program at initial entry (recruits)</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a:solidFill>
                  <a:srgbClr val="38761D"/>
                </a:solidFill>
                <a:latin typeface="Calibri"/>
                <a:ea typeface="Calibri"/>
                <a:cs typeface="Calibri"/>
                <a:sym typeface="Calibri"/>
              </a:rPr>
              <a:t>Hour courses - presentations with material based off of existing program, active </a:t>
            </a:r>
            <a:r>
              <a:rPr b="1" lang="en" sz="1400">
                <a:solidFill>
                  <a:srgbClr val="38761D"/>
                </a:solidFill>
                <a:latin typeface="Calibri"/>
                <a:ea typeface="Calibri"/>
                <a:cs typeface="Calibri"/>
                <a:sym typeface="Calibri"/>
              </a:rPr>
              <a:t>military</a:t>
            </a:r>
            <a:r>
              <a:rPr b="1" lang="en" sz="1400">
                <a:solidFill>
                  <a:srgbClr val="38761D"/>
                </a:solidFill>
                <a:latin typeface="Calibri"/>
                <a:ea typeface="Calibri"/>
                <a:cs typeface="Calibri"/>
                <a:sym typeface="Calibri"/>
              </a:rPr>
              <a:t> </a:t>
            </a:r>
            <a:r>
              <a:rPr b="1" lang="en" sz="1400">
                <a:solidFill>
                  <a:srgbClr val="38761D"/>
                </a:solidFill>
                <a:latin typeface="Calibri"/>
                <a:ea typeface="Calibri"/>
                <a:cs typeface="Calibri"/>
                <a:sym typeface="Calibri"/>
              </a:rPr>
              <a:t>personnel</a:t>
            </a:r>
            <a:r>
              <a:rPr b="1" lang="en" sz="1400">
                <a:solidFill>
                  <a:srgbClr val="38761D"/>
                </a:solidFill>
                <a:latin typeface="Calibri"/>
                <a:ea typeface="Calibri"/>
                <a:cs typeface="Calibri"/>
                <a:sym typeface="Calibri"/>
              </a:rPr>
              <a:t> who have been helped by early intervention</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sz="1400">
                <a:solidFill>
                  <a:srgbClr val="38761D"/>
                </a:solidFill>
                <a:latin typeface="Calibri"/>
                <a:ea typeface="Calibri"/>
                <a:cs typeface="Calibri"/>
                <a:sym typeface="Calibri"/>
              </a:rPr>
              <a:t>Bi-weekly </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t/>
            </a:r>
            <a:endParaRPr b="1" u="sng">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sz="1800">
                <a:solidFill>
                  <a:srgbClr val="38761D"/>
                </a:solidFill>
              </a:rPr>
              <a:t>Framework</a:t>
            </a:r>
            <a:endParaRPr b="1" sz="1800">
              <a:solidFill>
                <a:srgbClr val="38761D"/>
              </a:solidFill>
            </a:endParaRPr>
          </a:p>
          <a:p>
            <a:pPr indent="0" lvl="0" marL="0" rtl="0" algn="l">
              <a:spcBef>
                <a:spcPts val="0"/>
              </a:spcBef>
              <a:spcAft>
                <a:spcPts val="0"/>
              </a:spcAft>
              <a:buNone/>
            </a:pPr>
            <a:r>
              <a:rPr lang="en"/>
              <a:t>	</a:t>
            </a:r>
            <a:endParaRPr/>
          </a:p>
        </p:txBody>
      </p:sp>
      <p:sp>
        <p:nvSpPr>
          <p:cNvPr id="241" name="Google Shape;241;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a:solidFill>
                  <a:srgbClr val="38761D"/>
                </a:solidFill>
                <a:latin typeface="Calibri"/>
                <a:ea typeface="Calibri"/>
                <a:cs typeface="Calibri"/>
                <a:sym typeface="Calibri"/>
              </a:rPr>
              <a:t>Continue through military career to reiterate importance of mental health</a:t>
            </a:r>
            <a:endParaRPr b="1">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a:solidFill>
                  <a:srgbClr val="38761D"/>
                </a:solidFill>
                <a:latin typeface="Calibri"/>
                <a:ea typeface="Calibri"/>
                <a:cs typeface="Calibri"/>
                <a:sym typeface="Calibri"/>
              </a:rPr>
              <a:t>	Annual training (online or via classroom) </a:t>
            </a:r>
            <a:endParaRPr b="1">
              <a:solidFill>
                <a:srgbClr val="38761D"/>
              </a:solidFill>
              <a:latin typeface="Calibri"/>
              <a:ea typeface="Calibri"/>
              <a:cs typeface="Calibri"/>
              <a:sym typeface="Calibri"/>
            </a:endParaRPr>
          </a:p>
          <a:p>
            <a:pPr indent="0" lvl="0" marL="0" rtl="0" algn="l">
              <a:lnSpc>
                <a:spcPct val="90000"/>
              </a:lnSpc>
              <a:spcBef>
                <a:spcPts val="1000"/>
              </a:spcBef>
              <a:spcAft>
                <a:spcPts val="0"/>
              </a:spcAft>
              <a:buNone/>
            </a:pPr>
            <a:r>
              <a:rPr b="1" lang="en">
                <a:solidFill>
                  <a:srgbClr val="38761D"/>
                </a:solidFill>
                <a:latin typeface="Calibri"/>
                <a:ea typeface="Calibri"/>
                <a:cs typeface="Calibri"/>
                <a:sym typeface="Calibri"/>
              </a:rPr>
              <a:t>	Case scenarios/published studies with stats - with and without interventions</a:t>
            </a:r>
            <a:endParaRPr b="1">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a:solidFill>
                  <a:srgbClr val="38761D"/>
                </a:solidFill>
                <a:latin typeface="Calibri"/>
                <a:ea typeface="Calibri"/>
                <a:cs typeface="Calibri"/>
                <a:sym typeface="Calibri"/>
              </a:rPr>
              <a:t>	Peer group - </a:t>
            </a:r>
            <a:r>
              <a:rPr b="1" lang="en" sz="1400">
                <a:solidFill>
                  <a:srgbClr val="38761D"/>
                </a:solidFill>
                <a:latin typeface="Calibri"/>
                <a:ea typeface="Calibri"/>
                <a:cs typeface="Calibri"/>
                <a:sym typeface="Calibri"/>
              </a:rPr>
              <a:t>with therapists to maintain comfortability with clinicians</a:t>
            </a:r>
            <a:endParaRPr b="1" sz="14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b="1" lang="en">
                <a:solidFill>
                  <a:srgbClr val="38761D"/>
                </a:solidFill>
                <a:latin typeface="Calibri"/>
                <a:ea typeface="Calibri"/>
                <a:cs typeface="Calibri"/>
                <a:sym typeface="Calibri"/>
              </a:rPr>
              <a:t>Hand-off to VA</a:t>
            </a:r>
            <a:endParaRPr b="1">
              <a:solidFill>
                <a:srgbClr val="38761D"/>
              </a:solidFill>
              <a:latin typeface="Calibri"/>
              <a:ea typeface="Calibri"/>
              <a:cs typeface="Calibri"/>
              <a:sym typeface="Calibri"/>
            </a:endParaRPr>
          </a:p>
          <a:p>
            <a:pPr indent="0" lvl="0" marL="0" rtl="0" algn="l">
              <a:lnSpc>
                <a:spcPct val="90000"/>
              </a:lnSpc>
              <a:spcBef>
                <a:spcPts val="1000"/>
              </a:spcBef>
              <a:spcAft>
                <a:spcPts val="0"/>
              </a:spcAft>
              <a:buNone/>
            </a:pPr>
            <a:r>
              <a:rPr b="1" lang="en">
                <a:solidFill>
                  <a:srgbClr val="38761D"/>
                </a:solidFill>
                <a:latin typeface="Calibri"/>
                <a:ea typeface="Calibri"/>
                <a:cs typeface="Calibri"/>
                <a:sym typeface="Calibri"/>
              </a:rPr>
              <a:t>	Mental health evaluations</a:t>
            </a:r>
            <a:endParaRPr b="1">
              <a:solidFill>
                <a:srgbClr val="38761D"/>
              </a:solidFill>
              <a:latin typeface="Calibri"/>
              <a:ea typeface="Calibri"/>
              <a:cs typeface="Calibri"/>
              <a:sym typeface="Calibri"/>
            </a:endParaRPr>
          </a:p>
          <a:p>
            <a:pPr indent="0" lvl="0" marL="0" rtl="0" algn="l">
              <a:lnSpc>
                <a:spcPct val="90000"/>
              </a:lnSpc>
              <a:spcBef>
                <a:spcPts val="1000"/>
              </a:spcBef>
              <a:spcAft>
                <a:spcPts val="0"/>
              </a:spcAft>
              <a:buNone/>
            </a:pPr>
            <a:r>
              <a:rPr b="1" lang="en">
                <a:solidFill>
                  <a:srgbClr val="38761D"/>
                </a:solidFill>
                <a:latin typeface="Calibri"/>
                <a:ea typeface="Calibri"/>
                <a:cs typeface="Calibri"/>
                <a:sym typeface="Calibri"/>
              </a:rPr>
              <a:t>	Medical records - flagged </a:t>
            </a:r>
            <a:endParaRPr b="1">
              <a:solidFill>
                <a:srgbClr val="38761D"/>
              </a:solidFill>
              <a:latin typeface="Calibri"/>
              <a:ea typeface="Calibri"/>
              <a:cs typeface="Calibri"/>
              <a:sym typeface="Calibri"/>
            </a:endParaRPr>
          </a:p>
          <a:p>
            <a:pPr indent="0" lvl="0" marL="0" rtl="0" algn="l">
              <a:lnSpc>
                <a:spcPct val="90000"/>
              </a:lnSpc>
              <a:spcBef>
                <a:spcPts val="1000"/>
              </a:spcBef>
              <a:spcAft>
                <a:spcPts val="0"/>
              </a:spcAft>
              <a:buNone/>
            </a:pPr>
            <a:r>
              <a:rPr b="1" lang="en">
                <a:solidFill>
                  <a:srgbClr val="38761D"/>
                </a:solidFill>
                <a:latin typeface="Calibri"/>
                <a:ea typeface="Calibri"/>
                <a:cs typeface="Calibri"/>
                <a:sym typeface="Calibri"/>
              </a:rPr>
              <a:t>	Tele-conference/consult/follow-up</a:t>
            </a:r>
            <a:endParaRPr b="1">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spcBef>
                <a:spcPts val="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 sz="2400">
                <a:solidFill>
                  <a:srgbClr val="38761D"/>
                </a:solidFill>
                <a:latin typeface="Calibri"/>
                <a:ea typeface="Calibri"/>
                <a:cs typeface="Calibri"/>
                <a:sym typeface="Calibri"/>
              </a:rPr>
              <a:t>Dissemination</a:t>
            </a:r>
            <a:endParaRPr sz="2400">
              <a:solidFill>
                <a:srgbClr val="38761D"/>
              </a:solidFill>
            </a:endParaRPr>
          </a:p>
        </p:txBody>
      </p:sp>
      <p:sp>
        <p:nvSpPr>
          <p:cNvPr id="247" name="Google Shape;247;p41"/>
          <p:cNvSpPr txBox="1"/>
          <p:nvPr>
            <p:ph idx="1" type="body"/>
          </p:nvPr>
        </p:nvSpPr>
        <p:spPr>
          <a:xfrm>
            <a:off x="426050" y="1152475"/>
            <a:ext cx="3585900" cy="34164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a:solidFill>
                  <a:srgbClr val="38761D"/>
                </a:solidFill>
                <a:latin typeface="Calibri"/>
                <a:ea typeface="Calibri"/>
                <a:cs typeface="Calibri"/>
                <a:sym typeface="Calibri"/>
              </a:rPr>
              <a:t>Mental health training will be required</a:t>
            </a:r>
            <a:endParaRPr>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a:solidFill>
                  <a:srgbClr val="38761D"/>
                </a:solidFill>
                <a:latin typeface="Calibri"/>
                <a:ea typeface="Calibri"/>
                <a:cs typeface="Calibri"/>
                <a:sym typeface="Calibri"/>
              </a:rPr>
              <a:t>	Green/Amber/Red</a:t>
            </a:r>
            <a:endParaRPr>
              <a:solidFill>
                <a:srgbClr val="38761D"/>
              </a:solidFill>
              <a:latin typeface="Calibri"/>
              <a:ea typeface="Calibri"/>
              <a:cs typeface="Calibri"/>
              <a:sym typeface="Calibri"/>
            </a:endParaRPr>
          </a:p>
          <a:p>
            <a:pPr indent="457200" lvl="0" marL="0" rtl="0" algn="l">
              <a:lnSpc>
                <a:spcPct val="90000"/>
              </a:lnSpc>
              <a:spcBef>
                <a:spcPts val="1000"/>
              </a:spcBef>
              <a:spcAft>
                <a:spcPts val="0"/>
              </a:spcAft>
              <a:buClr>
                <a:schemeClr val="dk1"/>
              </a:buClr>
              <a:buSzPts val="1100"/>
              <a:buFont typeface="Arial"/>
              <a:buNone/>
            </a:pPr>
            <a:r>
              <a:rPr lang="en">
                <a:solidFill>
                  <a:srgbClr val="38761D"/>
                </a:solidFill>
                <a:latin typeface="Calibri"/>
                <a:ea typeface="Calibri"/>
                <a:cs typeface="Calibri"/>
                <a:sym typeface="Calibri"/>
              </a:rPr>
              <a:t>Deployable vs non-deployable</a:t>
            </a:r>
            <a:endParaRPr>
              <a:solidFill>
                <a:srgbClr val="38761D"/>
              </a:solidFill>
              <a:latin typeface="Calibri"/>
              <a:ea typeface="Calibri"/>
              <a:cs typeface="Calibri"/>
              <a:sym typeface="Calibri"/>
            </a:endParaRPr>
          </a:p>
          <a:p>
            <a:pPr indent="457200" lvl="0" marL="0" rtl="0" algn="l">
              <a:lnSpc>
                <a:spcPct val="90000"/>
              </a:lnSpc>
              <a:spcBef>
                <a:spcPts val="1000"/>
              </a:spcBef>
              <a:spcAft>
                <a:spcPts val="0"/>
              </a:spcAft>
              <a:buClr>
                <a:schemeClr val="dk1"/>
              </a:buClr>
              <a:buSzPts val="1100"/>
              <a:buFont typeface="Arial"/>
              <a:buNone/>
            </a:pPr>
            <a:r>
              <a:rPr lang="en">
                <a:solidFill>
                  <a:srgbClr val="38761D"/>
                </a:solidFill>
                <a:latin typeface="Calibri"/>
                <a:ea typeface="Calibri"/>
                <a:cs typeface="Calibri"/>
                <a:sym typeface="Calibri"/>
              </a:rPr>
              <a:t>Screening Forms</a:t>
            </a:r>
            <a:endParaRPr>
              <a:solidFill>
                <a:srgbClr val="38761D"/>
              </a:solidFill>
              <a:latin typeface="Calibri"/>
              <a:ea typeface="Calibri"/>
              <a:cs typeface="Calibri"/>
              <a:sym typeface="Calibri"/>
            </a:endParaRPr>
          </a:p>
          <a:p>
            <a:pPr indent="457200" lvl="0" marL="0" rtl="0" algn="l">
              <a:lnSpc>
                <a:spcPct val="90000"/>
              </a:lnSpc>
              <a:spcBef>
                <a:spcPts val="1000"/>
              </a:spcBef>
              <a:spcAft>
                <a:spcPts val="0"/>
              </a:spcAft>
              <a:buClr>
                <a:schemeClr val="dk1"/>
              </a:buClr>
              <a:buSzPts val="1100"/>
              <a:buFont typeface="Arial"/>
              <a:buNone/>
            </a:pPr>
            <a:r>
              <a:rPr lang="en">
                <a:solidFill>
                  <a:srgbClr val="38761D"/>
                </a:solidFill>
                <a:latin typeface="Calibri"/>
                <a:ea typeface="Calibri"/>
                <a:cs typeface="Calibri"/>
                <a:sym typeface="Calibri"/>
              </a:rPr>
              <a:t>Mental Health Professionals</a:t>
            </a:r>
            <a:endParaRPr>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t/>
            </a:r>
            <a:endParaRPr/>
          </a:p>
        </p:txBody>
      </p:sp>
      <p:pic>
        <p:nvPicPr>
          <p:cNvPr id="248" name="Google Shape;248;p41"/>
          <p:cNvPicPr preferRelativeResize="0"/>
          <p:nvPr/>
        </p:nvPicPr>
        <p:blipFill rotWithShape="1">
          <a:blip r:embed="rId3">
            <a:alphaModFix/>
          </a:blip>
          <a:srcRect b="16359" l="1205" r="0" t="0"/>
          <a:stretch/>
        </p:blipFill>
        <p:spPr>
          <a:xfrm>
            <a:off x="4011950" y="1287975"/>
            <a:ext cx="4962076" cy="314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69" name="Google Shape;69;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2"/>
          <p:cNvSpPr txBox="1"/>
          <p:nvPr>
            <p:ph type="title"/>
          </p:nvPr>
        </p:nvSpPr>
        <p:spPr>
          <a:xfrm>
            <a:off x="311700" y="206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sz="1800">
                <a:solidFill>
                  <a:srgbClr val="38761D"/>
                </a:solidFill>
              </a:rPr>
              <a:t>Financing</a:t>
            </a:r>
            <a:endParaRPr b="1" sz="1800">
              <a:solidFill>
                <a:srgbClr val="38761D"/>
              </a:solidFill>
            </a:endParaRPr>
          </a:p>
          <a:p>
            <a:pPr indent="0" lvl="0" marL="0" rtl="0" algn="l">
              <a:spcBef>
                <a:spcPts val="0"/>
              </a:spcBef>
              <a:spcAft>
                <a:spcPts val="0"/>
              </a:spcAft>
              <a:buNone/>
            </a:pPr>
            <a:r>
              <a:t/>
            </a:r>
            <a:endParaRPr/>
          </a:p>
        </p:txBody>
      </p:sp>
      <p:sp>
        <p:nvSpPr>
          <p:cNvPr id="254" name="Google Shape;254;p42"/>
          <p:cNvSpPr txBox="1"/>
          <p:nvPr>
            <p:ph idx="1" type="body"/>
          </p:nvPr>
        </p:nvSpPr>
        <p:spPr>
          <a:xfrm>
            <a:off x="311700" y="778725"/>
            <a:ext cx="8520600" cy="4021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b="1" lang="en" sz="1200">
                <a:solidFill>
                  <a:srgbClr val="38761D"/>
                </a:solidFill>
                <a:latin typeface="Calibri"/>
                <a:ea typeface="Calibri"/>
                <a:cs typeface="Calibri"/>
                <a:sym typeface="Calibri"/>
              </a:rPr>
              <a:t>Financial Cost:</a:t>
            </a:r>
            <a:endParaRPr b="1" sz="1200">
              <a:solidFill>
                <a:srgbClr val="38761D"/>
              </a:solidFill>
              <a:latin typeface="Calibri"/>
              <a:ea typeface="Calibri"/>
              <a:cs typeface="Calibri"/>
              <a:sym typeface="Calibri"/>
            </a:endParaRPr>
          </a:p>
          <a:p>
            <a:pPr indent="-304800" lvl="0" marL="457200" rtl="0" algn="l">
              <a:lnSpc>
                <a:spcPct val="90000"/>
              </a:lnSpc>
              <a:spcBef>
                <a:spcPts val="1000"/>
              </a:spcBef>
              <a:spcAft>
                <a:spcPts val="0"/>
              </a:spcAft>
              <a:buClr>
                <a:srgbClr val="38761D"/>
              </a:buClr>
              <a:buSzPts val="1200"/>
              <a:buFont typeface="Calibri"/>
              <a:buChar char="●"/>
            </a:pPr>
            <a:r>
              <a:rPr lang="en" sz="1200">
                <a:solidFill>
                  <a:srgbClr val="38761D"/>
                </a:solidFill>
                <a:latin typeface="Calibri"/>
                <a:ea typeface="Calibri"/>
                <a:cs typeface="Calibri"/>
                <a:sym typeface="Calibri"/>
              </a:rPr>
              <a:t>$</a:t>
            </a:r>
            <a:r>
              <a:rPr lang="en" sz="1200">
                <a:solidFill>
                  <a:srgbClr val="38761D"/>
                </a:solidFill>
                <a:latin typeface="Calibri"/>
                <a:ea typeface="Calibri"/>
                <a:cs typeface="Calibri"/>
                <a:sym typeface="Calibri"/>
              </a:rPr>
              <a:t>78,000,000 in salaries to psychologists</a:t>
            </a:r>
            <a:endParaRPr sz="1200">
              <a:solidFill>
                <a:srgbClr val="38761D"/>
              </a:solidFill>
              <a:latin typeface="Calibri"/>
              <a:ea typeface="Calibri"/>
              <a:cs typeface="Calibri"/>
              <a:sym typeface="Calibri"/>
            </a:endParaRPr>
          </a:p>
          <a:p>
            <a:pPr indent="-304800" lvl="1" marL="914400" rtl="0" algn="l">
              <a:lnSpc>
                <a:spcPct val="90000"/>
              </a:lnSpc>
              <a:spcBef>
                <a:spcPts val="0"/>
              </a:spcBef>
              <a:spcAft>
                <a:spcPts val="0"/>
              </a:spcAft>
              <a:buClr>
                <a:srgbClr val="38761D"/>
              </a:buClr>
              <a:buSzPts val="1200"/>
              <a:buFont typeface="Calibri"/>
              <a:buChar char="○"/>
            </a:pPr>
            <a:r>
              <a:rPr lang="en" sz="1200">
                <a:solidFill>
                  <a:srgbClr val="38761D"/>
                </a:solidFill>
                <a:latin typeface="Calibri"/>
                <a:ea typeface="Calibri"/>
                <a:cs typeface="Calibri"/>
                <a:sym typeface="Calibri"/>
              </a:rPr>
              <a:t> Average annual salary of psychologists working Military: 60,000</a:t>
            </a:r>
            <a:endParaRPr sz="1200">
              <a:solidFill>
                <a:srgbClr val="38761D"/>
              </a:solidFill>
              <a:latin typeface="Calibri"/>
              <a:ea typeface="Calibri"/>
              <a:cs typeface="Calibri"/>
              <a:sym typeface="Calibri"/>
            </a:endParaRPr>
          </a:p>
          <a:p>
            <a:pPr indent="-304800" lvl="1" marL="914400" rtl="0" algn="l">
              <a:lnSpc>
                <a:spcPct val="90000"/>
              </a:lnSpc>
              <a:spcBef>
                <a:spcPts val="0"/>
              </a:spcBef>
              <a:spcAft>
                <a:spcPts val="0"/>
              </a:spcAft>
              <a:buClr>
                <a:srgbClr val="38761D"/>
              </a:buClr>
              <a:buSzPts val="1200"/>
              <a:buFont typeface="Calibri"/>
              <a:buChar char="○"/>
            </a:pPr>
            <a:r>
              <a:rPr lang="en" sz="1200">
                <a:solidFill>
                  <a:srgbClr val="38761D"/>
                </a:solidFill>
                <a:latin typeface="Calibri"/>
                <a:ea typeface="Calibri"/>
                <a:cs typeface="Calibri"/>
                <a:sym typeface="Calibri"/>
              </a:rPr>
              <a:t>Projected number of </a:t>
            </a:r>
            <a:r>
              <a:rPr lang="en" sz="1200">
                <a:solidFill>
                  <a:srgbClr val="38761D"/>
                </a:solidFill>
                <a:latin typeface="Calibri"/>
                <a:ea typeface="Calibri"/>
                <a:cs typeface="Calibri"/>
                <a:sym typeface="Calibri"/>
              </a:rPr>
              <a:t>psychologists</a:t>
            </a:r>
            <a:r>
              <a:rPr lang="en" sz="1200">
                <a:solidFill>
                  <a:srgbClr val="38761D"/>
                </a:solidFill>
                <a:latin typeface="Calibri"/>
                <a:ea typeface="Calibri"/>
                <a:cs typeface="Calibri"/>
                <a:sym typeface="Calibri"/>
              </a:rPr>
              <a:t>: 1,300 (1 </a:t>
            </a:r>
            <a:r>
              <a:rPr lang="en" sz="1200">
                <a:solidFill>
                  <a:srgbClr val="38761D"/>
                </a:solidFill>
                <a:latin typeface="Calibri"/>
                <a:ea typeface="Calibri"/>
                <a:cs typeface="Calibri"/>
                <a:sym typeface="Calibri"/>
              </a:rPr>
              <a:t>psychologist</a:t>
            </a:r>
            <a:r>
              <a:rPr lang="en" sz="1200">
                <a:solidFill>
                  <a:srgbClr val="38761D"/>
                </a:solidFill>
                <a:latin typeface="Calibri"/>
                <a:ea typeface="Calibri"/>
                <a:cs typeface="Calibri"/>
                <a:sym typeface="Calibri"/>
              </a:rPr>
              <a:t>: 1000 active duty service men and women) </a:t>
            </a:r>
            <a:endParaRPr sz="1200">
              <a:solidFill>
                <a:srgbClr val="38761D"/>
              </a:solidFill>
              <a:latin typeface="Calibri"/>
              <a:ea typeface="Calibri"/>
              <a:cs typeface="Calibri"/>
              <a:sym typeface="Calibri"/>
            </a:endParaRPr>
          </a:p>
          <a:p>
            <a:pPr indent="-304800" lvl="1" marL="914400" rtl="0" algn="l">
              <a:lnSpc>
                <a:spcPct val="90000"/>
              </a:lnSpc>
              <a:spcBef>
                <a:spcPts val="0"/>
              </a:spcBef>
              <a:spcAft>
                <a:spcPts val="0"/>
              </a:spcAft>
              <a:buClr>
                <a:srgbClr val="38761D"/>
              </a:buClr>
              <a:buSzPts val="1200"/>
              <a:buFont typeface="Calibri"/>
              <a:buChar char="○"/>
            </a:pPr>
            <a:r>
              <a:rPr lang="en" sz="1200">
                <a:solidFill>
                  <a:srgbClr val="38761D"/>
                </a:solidFill>
                <a:latin typeface="Calibri"/>
                <a:ea typeface="Calibri"/>
                <a:cs typeface="Calibri"/>
                <a:sym typeface="Calibri"/>
              </a:rPr>
              <a:t>Important to note that not all of these individuals would be new hires, part of responsibility would be absorbed by </a:t>
            </a:r>
            <a:r>
              <a:rPr lang="en" sz="1200">
                <a:solidFill>
                  <a:srgbClr val="38761D"/>
                </a:solidFill>
                <a:latin typeface="Calibri"/>
                <a:ea typeface="Calibri"/>
                <a:cs typeface="Calibri"/>
                <a:sym typeface="Calibri"/>
              </a:rPr>
              <a:t>psychologists</a:t>
            </a:r>
            <a:r>
              <a:rPr lang="en" sz="1200">
                <a:solidFill>
                  <a:srgbClr val="38761D"/>
                </a:solidFill>
                <a:latin typeface="Calibri"/>
                <a:ea typeface="Calibri"/>
                <a:cs typeface="Calibri"/>
                <a:sym typeface="Calibri"/>
              </a:rPr>
              <a:t> currently working for the military (the Army alone employs 600 </a:t>
            </a:r>
            <a:r>
              <a:rPr lang="en" sz="1200">
                <a:solidFill>
                  <a:srgbClr val="38761D"/>
                </a:solidFill>
                <a:latin typeface="Calibri"/>
                <a:ea typeface="Calibri"/>
                <a:cs typeface="Calibri"/>
                <a:sym typeface="Calibri"/>
              </a:rPr>
              <a:t>phycologists</a:t>
            </a:r>
            <a:r>
              <a:rPr lang="en" sz="1200">
                <a:solidFill>
                  <a:srgbClr val="38761D"/>
                </a:solidFill>
                <a:latin typeface="Calibri"/>
                <a:ea typeface="Calibri"/>
                <a:cs typeface="Calibri"/>
                <a:sym typeface="Calibri"/>
              </a:rPr>
              <a:t>)</a:t>
            </a:r>
            <a:endParaRPr sz="1200">
              <a:solidFill>
                <a:srgbClr val="38761D"/>
              </a:solidFill>
              <a:latin typeface="Calibri"/>
              <a:ea typeface="Calibri"/>
              <a:cs typeface="Calibri"/>
              <a:sym typeface="Calibri"/>
            </a:endParaRPr>
          </a:p>
          <a:p>
            <a:pPr indent="-304800" lvl="0" marL="457200" rtl="0" algn="l">
              <a:lnSpc>
                <a:spcPct val="90000"/>
              </a:lnSpc>
              <a:spcBef>
                <a:spcPts val="0"/>
              </a:spcBef>
              <a:spcAft>
                <a:spcPts val="0"/>
              </a:spcAft>
              <a:buClr>
                <a:srgbClr val="38761D"/>
              </a:buClr>
              <a:buSzPts val="1200"/>
              <a:buFont typeface="Calibri"/>
              <a:buChar char="●"/>
            </a:pPr>
            <a:r>
              <a:rPr lang="en" sz="1200">
                <a:solidFill>
                  <a:srgbClr val="38761D"/>
                </a:solidFill>
                <a:latin typeface="Calibri"/>
                <a:ea typeface="Calibri"/>
                <a:cs typeface="Calibri"/>
                <a:sym typeface="Calibri"/>
              </a:rPr>
              <a:t>$19,667,960 in salaries to administrative assistants </a:t>
            </a:r>
            <a:endParaRPr sz="1200">
              <a:solidFill>
                <a:srgbClr val="38761D"/>
              </a:solidFill>
              <a:latin typeface="Calibri"/>
              <a:ea typeface="Calibri"/>
              <a:cs typeface="Calibri"/>
              <a:sym typeface="Calibri"/>
            </a:endParaRPr>
          </a:p>
          <a:p>
            <a:pPr indent="-304800" lvl="1" marL="914400" rtl="0" algn="l">
              <a:lnSpc>
                <a:spcPct val="90000"/>
              </a:lnSpc>
              <a:spcBef>
                <a:spcPts val="0"/>
              </a:spcBef>
              <a:spcAft>
                <a:spcPts val="0"/>
              </a:spcAft>
              <a:buClr>
                <a:srgbClr val="38761D"/>
              </a:buClr>
              <a:buSzPts val="1200"/>
              <a:buFont typeface="Calibri"/>
              <a:buChar char="○"/>
            </a:pPr>
            <a:r>
              <a:rPr lang="en" sz="1200">
                <a:solidFill>
                  <a:srgbClr val="38761D"/>
                </a:solidFill>
                <a:latin typeface="Calibri"/>
                <a:ea typeface="Calibri"/>
                <a:cs typeface="Calibri"/>
                <a:sym typeface="Calibri"/>
              </a:rPr>
              <a:t>Average annual salary of administrative assistants working for Military: 37,823</a:t>
            </a:r>
            <a:endParaRPr sz="1200">
              <a:solidFill>
                <a:srgbClr val="38761D"/>
              </a:solidFill>
              <a:latin typeface="Calibri"/>
              <a:ea typeface="Calibri"/>
              <a:cs typeface="Calibri"/>
              <a:sym typeface="Calibri"/>
            </a:endParaRPr>
          </a:p>
          <a:p>
            <a:pPr indent="-304800" lvl="1" marL="914400" rtl="0" algn="l">
              <a:lnSpc>
                <a:spcPct val="90000"/>
              </a:lnSpc>
              <a:spcBef>
                <a:spcPts val="0"/>
              </a:spcBef>
              <a:spcAft>
                <a:spcPts val="0"/>
              </a:spcAft>
              <a:buClr>
                <a:srgbClr val="38761D"/>
              </a:buClr>
              <a:buSzPts val="1200"/>
              <a:buFont typeface="Calibri"/>
              <a:buChar char="○"/>
            </a:pPr>
            <a:r>
              <a:rPr lang="en" sz="1200">
                <a:solidFill>
                  <a:srgbClr val="38761D"/>
                </a:solidFill>
                <a:latin typeface="Calibri"/>
                <a:ea typeface="Calibri"/>
                <a:cs typeface="Calibri"/>
                <a:sym typeface="Calibri"/>
              </a:rPr>
              <a:t>Projected</a:t>
            </a:r>
            <a:r>
              <a:rPr lang="en" sz="1200">
                <a:solidFill>
                  <a:srgbClr val="38761D"/>
                </a:solidFill>
                <a:latin typeface="Calibri"/>
                <a:ea typeface="Calibri"/>
                <a:cs typeface="Calibri"/>
                <a:sym typeface="Calibri"/>
              </a:rPr>
              <a:t> number of administrative assistants needed: 520 (</a:t>
            </a:r>
            <a:r>
              <a:rPr lang="en" sz="1200">
                <a:solidFill>
                  <a:srgbClr val="38761D"/>
                </a:solidFill>
                <a:latin typeface="Calibri"/>
                <a:ea typeface="Calibri"/>
                <a:cs typeface="Calibri"/>
                <a:sym typeface="Calibri"/>
              </a:rPr>
              <a:t>1 administrative assistant: 2500 active duty service men and women)</a:t>
            </a:r>
            <a:endParaRPr sz="1200">
              <a:solidFill>
                <a:srgbClr val="38761D"/>
              </a:solidFill>
              <a:latin typeface="Calibri"/>
              <a:ea typeface="Calibri"/>
              <a:cs typeface="Calibri"/>
              <a:sym typeface="Calibri"/>
            </a:endParaRPr>
          </a:p>
          <a:p>
            <a:pPr indent="-304800" lvl="0" marL="457200" rtl="0" algn="l">
              <a:lnSpc>
                <a:spcPct val="90000"/>
              </a:lnSpc>
              <a:spcBef>
                <a:spcPts val="0"/>
              </a:spcBef>
              <a:spcAft>
                <a:spcPts val="0"/>
              </a:spcAft>
              <a:buClr>
                <a:srgbClr val="38761D"/>
              </a:buClr>
              <a:buSzPts val="1200"/>
              <a:buFont typeface="Calibri"/>
              <a:buChar char="●"/>
            </a:pPr>
            <a:r>
              <a:rPr lang="en" sz="1200">
                <a:solidFill>
                  <a:srgbClr val="38761D"/>
                </a:solidFill>
                <a:latin typeface="Calibri"/>
                <a:ea typeface="Calibri"/>
                <a:cs typeface="Calibri"/>
                <a:sym typeface="Calibri"/>
              </a:rPr>
              <a:t>$500,000 in m</a:t>
            </a:r>
            <a:r>
              <a:rPr lang="en" sz="1200">
                <a:solidFill>
                  <a:srgbClr val="38761D"/>
                </a:solidFill>
                <a:latin typeface="Calibri"/>
                <a:ea typeface="Calibri"/>
                <a:cs typeface="Calibri"/>
                <a:sym typeface="Calibri"/>
              </a:rPr>
              <a:t>iscellaneous</a:t>
            </a:r>
            <a:r>
              <a:rPr lang="en" sz="1200">
                <a:solidFill>
                  <a:srgbClr val="38761D"/>
                </a:solidFill>
                <a:latin typeface="Calibri"/>
                <a:ea typeface="Calibri"/>
                <a:cs typeface="Calibri"/>
                <a:sym typeface="Calibri"/>
              </a:rPr>
              <a:t> costs (training the instructors, online sessions, training space, etc) </a:t>
            </a:r>
            <a:endParaRPr sz="12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sz="1200">
                <a:solidFill>
                  <a:srgbClr val="38761D"/>
                </a:solidFill>
                <a:latin typeface="Calibri"/>
                <a:ea typeface="Calibri"/>
                <a:cs typeface="Calibri"/>
                <a:sym typeface="Calibri"/>
              </a:rPr>
              <a:t>Implement interventions to improve the health of the population</a:t>
            </a:r>
            <a:endParaRPr sz="12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sz="1200">
                <a:solidFill>
                  <a:srgbClr val="38761D"/>
                </a:solidFill>
                <a:latin typeface="Calibri"/>
                <a:ea typeface="Calibri"/>
                <a:cs typeface="Calibri"/>
                <a:sym typeface="Calibri"/>
              </a:rPr>
              <a:t>Start at all DOD/DHS recruit training facilities and academies </a:t>
            </a:r>
            <a:endParaRPr sz="12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sz="1200">
                <a:solidFill>
                  <a:srgbClr val="38761D"/>
                </a:solidFill>
                <a:latin typeface="Calibri"/>
                <a:ea typeface="Calibri"/>
                <a:cs typeface="Calibri"/>
                <a:sym typeface="Calibri"/>
              </a:rPr>
              <a:t>Establish annual mandated training</a:t>
            </a:r>
            <a:endParaRPr sz="12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sz="1200">
                <a:solidFill>
                  <a:srgbClr val="38761D"/>
                </a:solidFill>
                <a:latin typeface="Calibri"/>
                <a:ea typeface="Calibri"/>
                <a:cs typeface="Calibri"/>
                <a:sym typeface="Calibri"/>
              </a:rPr>
              <a:t>Establish annual mental health risk assessments </a:t>
            </a:r>
            <a:endParaRPr sz="1200">
              <a:solidFill>
                <a:srgbClr val="38761D"/>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sz="1200">
                <a:solidFill>
                  <a:srgbClr val="38761D"/>
                </a:solidFill>
                <a:latin typeface="Calibri"/>
                <a:ea typeface="Calibri"/>
                <a:cs typeface="Calibri"/>
                <a:sym typeface="Calibri"/>
              </a:rPr>
              <a:t>Suggest a bonus after completing the survey ($50 increase to paycheck for 1 pay period)</a:t>
            </a:r>
            <a:endParaRPr sz="1200">
              <a:solidFill>
                <a:srgbClr val="38761D"/>
              </a:solidFill>
            </a:endParaRPr>
          </a:p>
          <a:p>
            <a:pPr indent="0" lvl="0" marL="0" rtl="0" algn="l">
              <a:spcBef>
                <a:spcPts val="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 sz="1800" u="sng">
                <a:solidFill>
                  <a:srgbClr val="274E13"/>
                </a:solidFill>
              </a:rPr>
              <a:t>Resources for Policy and Program</a:t>
            </a:r>
            <a:endParaRPr b="1" sz="1800" u="sng">
              <a:solidFill>
                <a:srgbClr val="274E13"/>
              </a:solidFill>
            </a:endParaRPr>
          </a:p>
          <a:p>
            <a:pPr indent="0" lvl="0" marL="0" rtl="0" algn="l">
              <a:spcBef>
                <a:spcPts val="0"/>
              </a:spcBef>
              <a:spcAft>
                <a:spcPts val="0"/>
              </a:spcAft>
              <a:buNone/>
            </a:pPr>
            <a:r>
              <a:t/>
            </a:r>
            <a:endParaRPr/>
          </a:p>
        </p:txBody>
      </p:sp>
      <p:sp>
        <p:nvSpPr>
          <p:cNvPr id="260" name="Google Shape;260;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8761D"/>
              </a:buClr>
              <a:buSzPts val="1800"/>
              <a:buChar char="●"/>
            </a:pPr>
            <a:r>
              <a:rPr lang="en">
                <a:solidFill>
                  <a:srgbClr val="38761D"/>
                </a:solidFill>
              </a:rPr>
              <a:t>Presentations from DOD/DHS</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Training of personnel to recognize signs of mental health problems</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Therapists on site</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Stress reduction method education (ie: meditation and benefits)</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Emotional support animals/quiet </a:t>
            </a:r>
            <a:r>
              <a:rPr lang="en">
                <a:solidFill>
                  <a:srgbClr val="38761D"/>
                </a:solidFill>
              </a:rPr>
              <a:t>sanctuaries</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Encouragement of “Buddy Care”, a friend among peers to confide in/engage in stress reducing activities with/someone to recognize warning signs </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Understanding available resources/how to access them</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Periodic reiteration of resources and warning signs</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Reiteration of belonging to a group, part of a family</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Group support session/services</a:t>
            </a:r>
            <a:endParaRPr>
              <a:solidFill>
                <a:srgbClr val="38761D"/>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6" name="Google Shape;266;p44"/>
          <p:cNvPicPr preferRelativeResize="0"/>
          <p:nvPr/>
        </p:nvPicPr>
        <p:blipFill>
          <a:blip r:embed="rId3">
            <a:alphaModFix/>
          </a:blip>
          <a:stretch>
            <a:fillRect/>
          </a:stretch>
        </p:blipFill>
        <p:spPr>
          <a:xfrm>
            <a:off x="0" y="817100"/>
            <a:ext cx="3553763" cy="3751775"/>
          </a:xfrm>
          <a:prstGeom prst="rect">
            <a:avLst/>
          </a:prstGeom>
          <a:noFill/>
          <a:ln>
            <a:noFill/>
          </a:ln>
        </p:spPr>
      </p:pic>
      <p:pic>
        <p:nvPicPr>
          <p:cNvPr id="267" name="Google Shape;267;p44"/>
          <p:cNvPicPr preferRelativeResize="0"/>
          <p:nvPr/>
        </p:nvPicPr>
        <p:blipFill>
          <a:blip r:embed="rId4">
            <a:alphaModFix/>
          </a:blip>
          <a:stretch>
            <a:fillRect/>
          </a:stretch>
        </p:blipFill>
        <p:spPr>
          <a:xfrm>
            <a:off x="3427325" y="353674"/>
            <a:ext cx="5716676" cy="4297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5"/>
          <p:cNvSpPr txBox="1"/>
          <p:nvPr>
            <p:ph type="title"/>
          </p:nvPr>
        </p:nvSpPr>
        <p:spPr>
          <a:xfrm>
            <a:off x="336750" y="229100"/>
            <a:ext cx="8520600" cy="960900"/>
          </a:xfrm>
          <a:prstGeom prst="rect">
            <a:avLst/>
          </a:prstGeom>
        </p:spPr>
        <p:txBody>
          <a:bodyPr anchorCtr="0" anchor="t" bIns="91425" lIns="91425" spcFirstLastPara="1" rIns="91425" wrap="square" tIns="91425">
            <a:noAutofit/>
          </a:bodyPr>
          <a:lstStyle/>
          <a:p>
            <a:pPr indent="0" lvl="0" marL="0" rtl="0" algn="ctr">
              <a:lnSpc>
                <a:spcPct val="90000"/>
              </a:lnSpc>
              <a:spcBef>
                <a:spcPts val="1000"/>
              </a:spcBef>
              <a:spcAft>
                <a:spcPts val="0"/>
              </a:spcAft>
              <a:buClr>
                <a:schemeClr val="dk1"/>
              </a:buClr>
              <a:buSzPts val="1100"/>
              <a:buFont typeface="Arial"/>
              <a:buNone/>
            </a:pPr>
            <a:r>
              <a:rPr lang="en" sz="2400">
                <a:solidFill>
                  <a:srgbClr val="38761D"/>
                </a:solidFill>
              </a:rPr>
              <a:t>Veteran and Active Duty Military Men and Women Mental Health Program: Recap</a:t>
            </a:r>
            <a:endParaRPr/>
          </a:p>
        </p:txBody>
      </p:sp>
      <p:sp>
        <p:nvSpPr>
          <p:cNvPr id="273" name="Google Shape;273;p45"/>
          <p:cNvSpPr txBox="1"/>
          <p:nvPr>
            <p:ph idx="1" type="body"/>
          </p:nvPr>
        </p:nvSpPr>
        <p:spPr>
          <a:xfrm>
            <a:off x="311700" y="1520200"/>
            <a:ext cx="8520600" cy="304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solidFill>
                <a:srgbClr val="38761D"/>
              </a:solidFill>
            </a:endParaRPr>
          </a:p>
        </p:txBody>
      </p:sp>
      <p:grpSp>
        <p:nvGrpSpPr>
          <p:cNvPr id="274" name="Google Shape;274;p45"/>
          <p:cNvGrpSpPr/>
          <p:nvPr/>
        </p:nvGrpSpPr>
        <p:grpSpPr>
          <a:xfrm>
            <a:off x="5632317" y="1189775"/>
            <a:ext cx="3305700" cy="3483050"/>
            <a:chOff x="5632317" y="1189775"/>
            <a:chExt cx="3305700" cy="3483050"/>
          </a:xfrm>
        </p:grpSpPr>
        <p:sp>
          <p:nvSpPr>
            <p:cNvPr id="275" name="Google Shape;275;p45"/>
            <p:cNvSpPr/>
            <p:nvPr/>
          </p:nvSpPr>
          <p:spPr>
            <a:xfrm>
              <a:off x="5632317" y="1189775"/>
              <a:ext cx="3305700" cy="669000"/>
            </a:xfrm>
            <a:prstGeom prst="chevron">
              <a:avLst>
                <a:gd fmla="val 50000" name="adj"/>
              </a:avLst>
            </a:prstGeom>
            <a:solidFill>
              <a:srgbClr val="D8382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Lorem 3</a:t>
              </a:r>
              <a:endParaRPr>
                <a:solidFill>
                  <a:srgbClr val="FFFFFF"/>
                </a:solidFill>
                <a:latin typeface="Roboto"/>
                <a:ea typeface="Roboto"/>
                <a:cs typeface="Roboto"/>
                <a:sym typeface="Roboto"/>
              </a:endParaRPr>
            </a:p>
          </p:txBody>
        </p:sp>
        <p:sp>
          <p:nvSpPr>
            <p:cNvPr id="276" name="Google Shape;276;p45"/>
            <p:cNvSpPr txBox="1"/>
            <p:nvPr/>
          </p:nvSpPr>
          <p:spPr>
            <a:xfrm>
              <a:off x="6167063"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38761D"/>
                  </a:solidFill>
                  <a:latin typeface="Roboto"/>
                  <a:ea typeface="Roboto"/>
                  <a:cs typeface="Roboto"/>
                  <a:sym typeface="Roboto"/>
                </a:rPr>
                <a:t>Improved hand off to VA care with special focus on increasing awareness and early identification of mental illnesses</a:t>
              </a:r>
              <a:r>
                <a:rPr lang="en" sz="1200">
                  <a:latin typeface="Roboto"/>
                  <a:ea typeface="Roboto"/>
                  <a:cs typeface="Roboto"/>
                  <a:sym typeface="Roboto"/>
                </a:rPr>
                <a:t> </a:t>
              </a:r>
              <a:endParaRPr sz="1200">
                <a:latin typeface="Roboto"/>
                <a:ea typeface="Roboto"/>
                <a:cs typeface="Roboto"/>
                <a:sym typeface="Roboto"/>
              </a:endParaRPr>
            </a:p>
          </p:txBody>
        </p:sp>
      </p:grpSp>
      <p:grpSp>
        <p:nvGrpSpPr>
          <p:cNvPr id="277" name="Google Shape;277;p45"/>
          <p:cNvGrpSpPr/>
          <p:nvPr/>
        </p:nvGrpSpPr>
        <p:grpSpPr>
          <a:xfrm>
            <a:off x="0" y="1189989"/>
            <a:ext cx="3546900" cy="3482836"/>
            <a:chOff x="0" y="1189989"/>
            <a:chExt cx="3546900" cy="3482836"/>
          </a:xfrm>
        </p:grpSpPr>
        <p:sp>
          <p:nvSpPr>
            <p:cNvPr id="278" name="Google Shape;278;p45"/>
            <p:cNvSpPr/>
            <p:nvPr/>
          </p:nvSpPr>
          <p:spPr>
            <a:xfrm>
              <a:off x="0" y="1189989"/>
              <a:ext cx="3546900" cy="669000"/>
            </a:xfrm>
            <a:prstGeom prst="homePlate">
              <a:avLst>
                <a:gd fmla="val 50000" name="adj"/>
              </a:avLst>
            </a:prstGeom>
            <a:solidFill>
              <a:srgbClr val="80201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Lorem 1</a:t>
              </a:r>
              <a:endParaRPr>
                <a:solidFill>
                  <a:srgbClr val="FFFFFF"/>
                </a:solidFill>
                <a:latin typeface="Roboto"/>
                <a:ea typeface="Roboto"/>
                <a:cs typeface="Roboto"/>
                <a:sym typeface="Roboto"/>
              </a:endParaRPr>
            </a:p>
          </p:txBody>
        </p:sp>
        <p:sp>
          <p:nvSpPr>
            <p:cNvPr id="279" name="Google Shape;279;p45"/>
            <p:cNvSpPr txBox="1"/>
            <p:nvPr/>
          </p:nvSpPr>
          <p:spPr>
            <a:xfrm>
              <a:off x="655361"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38761D"/>
                  </a:solidFill>
                  <a:latin typeface="Roboto"/>
                  <a:ea typeface="Roboto"/>
                  <a:cs typeface="Roboto"/>
                  <a:sym typeface="Roboto"/>
                </a:rPr>
                <a:t>Mandatory mental health program provided to all new recruits as part of basic training</a:t>
              </a:r>
              <a:endParaRPr sz="1800">
                <a:solidFill>
                  <a:srgbClr val="38761D"/>
                </a:solidFill>
                <a:latin typeface="Roboto"/>
                <a:ea typeface="Roboto"/>
                <a:cs typeface="Roboto"/>
                <a:sym typeface="Roboto"/>
              </a:endParaRPr>
            </a:p>
          </p:txBody>
        </p:sp>
      </p:grpSp>
      <p:grpSp>
        <p:nvGrpSpPr>
          <p:cNvPr id="280" name="Google Shape;280;p45"/>
          <p:cNvGrpSpPr/>
          <p:nvPr/>
        </p:nvGrpSpPr>
        <p:grpSpPr>
          <a:xfrm>
            <a:off x="2944204" y="1189775"/>
            <a:ext cx="3305700" cy="3483050"/>
            <a:chOff x="2944204" y="1189775"/>
            <a:chExt cx="3305700" cy="3483050"/>
          </a:xfrm>
        </p:grpSpPr>
        <p:sp>
          <p:nvSpPr>
            <p:cNvPr id="281" name="Google Shape;281;p45"/>
            <p:cNvSpPr/>
            <p:nvPr/>
          </p:nvSpPr>
          <p:spPr>
            <a:xfrm>
              <a:off x="2944204" y="1189775"/>
              <a:ext cx="3305700" cy="669000"/>
            </a:xfrm>
            <a:prstGeom prst="chevron">
              <a:avLst>
                <a:gd fmla="val 50000" name="adj"/>
              </a:avLst>
            </a:prstGeom>
            <a:solidFill>
              <a:srgbClr val="B02C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Lorem 2</a:t>
              </a:r>
              <a:endParaRPr>
                <a:solidFill>
                  <a:srgbClr val="FFFFFF"/>
                </a:solidFill>
                <a:latin typeface="Roboto"/>
                <a:ea typeface="Roboto"/>
                <a:cs typeface="Roboto"/>
                <a:sym typeface="Roboto"/>
              </a:endParaRPr>
            </a:p>
          </p:txBody>
        </p:sp>
        <p:sp>
          <p:nvSpPr>
            <p:cNvPr id="282" name="Google Shape;282;p45"/>
            <p:cNvSpPr txBox="1"/>
            <p:nvPr/>
          </p:nvSpPr>
          <p:spPr>
            <a:xfrm>
              <a:off x="3310200" y="1976425"/>
              <a:ext cx="2523600" cy="269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38761D"/>
                  </a:solidFill>
                  <a:latin typeface="Roboto"/>
                  <a:ea typeface="Roboto"/>
                  <a:cs typeface="Roboto"/>
                  <a:sym typeface="Roboto"/>
                </a:rPr>
                <a:t>Mandatory annual mental health sessions/screenings provided to all active duty men and women </a:t>
              </a:r>
              <a:endParaRPr sz="1800">
                <a:solidFill>
                  <a:srgbClr val="38761D"/>
                </a:solidFill>
                <a:latin typeface="Roboto"/>
                <a:ea typeface="Roboto"/>
                <a:cs typeface="Roboto"/>
                <a:sym typeface="Roboto"/>
              </a:endParaRPr>
            </a:p>
          </p:txBody>
        </p:sp>
      </p:grpSp>
      <p:sp>
        <p:nvSpPr>
          <p:cNvPr id="283" name="Google Shape;283;p45"/>
          <p:cNvSpPr/>
          <p:nvPr/>
        </p:nvSpPr>
        <p:spPr>
          <a:xfrm>
            <a:off x="5632317" y="1189775"/>
            <a:ext cx="3305700" cy="669000"/>
          </a:xfrm>
          <a:prstGeom prst="chevron">
            <a:avLst>
              <a:gd fmla="val 50000" name="adj"/>
            </a:avLst>
          </a:prstGeom>
          <a:solidFill>
            <a:srgbClr val="0E94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Veterans</a:t>
            </a:r>
            <a:endParaRPr>
              <a:solidFill>
                <a:srgbClr val="FFFFFF"/>
              </a:solidFill>
              <a:latin typeface="Roboto"/>
              <a:ea typeface="Roboto"/>
              <a:cs typeface="Roboto"/>
              <a:sym typeface="Roboto"/>
            </a:endParaRPr>
          </a:p>
        </p:txBody>
      </p:sp>
      <p:sp>
        <p:nvSpPr>
          <p:cNvPr id="284" name="Google Shape;284;p45"/>
          <p:cNvSpPr/>
          <p:nvPr/>
        </p:nvSpPr>
        <p:spPr>
          <a:xfrm>
            <a:off x="0" y="1189989"/>
            <a:ext cx="3546900" cy="669000"/>
          </a:xfrm>
          <a:prstGeom prst="homePlate">
            <a:avLst>
              <a:gd fmla="val 50000" name="adj"/>
            </a:avLst>
          </a:prstGeom>
          <a:solidFill>
            <a:srgbClr val="0856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New Recruits</a:t>
            </a:r>
            <a:endParaRPr>
              <a:solidFill>
                <a:srgbClr val="FFFFFF"/>
              </a:solidFill>
              <a:latin typeface="Roboto"/>
              <a:ea typeface="Roboto"/>
              <a:cs typeface="Roboto"/>
              <a:sym typeface="Roboto"/>
            </a:endParaRPr>
          </a:p>
        </p:txBody>
      </p:sp>
      <p:sp>
        <p:nvSpPr>
          <p:cNvPr id="285" name="Google Shape;285;p45"/>
          <p:cNvSpPr/>
          <p:nvPr/>
        </p:nvSpPr>
        <p:spPr>
          <a:xfrm>
            <a:off x="2944204" y="1189775"/>
            <a:ext cx="3305700" cy="669000"/>
          </a:xfrm>
          <a:prstGeom prst="chevron">
            <a:avLst>
              <a:gd fmla="val 50000" name="adj"/>
            </a:avLst>
          </a:prstGeom>
          <a:solidFill>
            <a:srgbClr val="0B77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Active Duty Service Men and Women </a:t>
            </a:r>
            <a:endParaRPr>
              <a:solidFill>
                <a:srgbClr val="FFFFFF"/>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Evaluation</a:t>
            </a:r>
            <a:r>
              <a:rPr lang="en"/>
              <a:t> </a:t>
            </a:r>
            <a:endParaRPr/>
          </a:p>
        </p:txBody>
      </p:sp>
      <p:sp>
        <p:nvSpPr>
          <p:cNvPr id="291" name="Google Shape;291;p46"/>
          <p:cNvSpPr txBox="1"/>
          <p:nvPr>
            <p:ph idx="1" type="body"/>
          </p:nvPr>
        </p:nvSpPr>
        <p:spPr>
          <a:xfrm>
            <a:off x="311700" y="1152475"/>
            <a:ext cx="8520600" cy="42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Evaluations</a:t>
            </a:r>
            <a:r>
              <a:rPr lang="en">
                <a:solidFill>
                  <a:srgbClr val="38761D"/>
                </a:solidFill>
              </a:rPr>
              <a:t> will be conducted at three different stages of program development:</a:t>
            </a:r>
            <a:endParaRPr>
              <a:solidFill>
                <a:srgbClr val="38761D"/>
              </a:solidFill>
            </a:endParaRPr>
          </a:p>
          <a:p>
            <a:pPr indent="0" lvl="0" marL="0" rtl="0" algn="l">
              <a:spcBef>
                <a:spcPts val="1600"/>
              </a:spcBef>
              <a:spcAft>
                <a:spcPts val="1600"/>
              </a:spcAft>
              <a:buNone/>
            </a:pPr>
            <a:r>
              <a:t/>
            </a:r>
            <a:endParaRPr>
              <a:solidFill>
                <a:srgbClr val="38761D"/>
              </a:solidFill>
            </a:endParaRPr>
          </a:p>
        </p:txBody>
      </p:sp>
      <p:grpSp>
        <p:nvGrpSpPr>
          <p:cNvPr id="292" name="Google Shape;292;p46"/>
          <p:cNvGrpSpPr/>
          <p:nvPr/>
        </p:nvGrpSpPr>
        <p:grpSpPr>
          <a:xfrm>
            <a:off x="1087525" y="1574025"/>
            <a:ext cx="1834900" cy="2315200"/>
            <a:chOff x="1083025" y="1574025"/>
            <a:chExt cx="1834900" cy="2315200"/>
          </a:xfrm>
        </p:grpSpPr>
        <p:sp>
          <p:nvSpPr>
            <p:cNvPr id="293" name="Google Shape;293;p46"/>
            <p:cNvSpPr txBox="1"/>
            <p:nvPr/>
          </p:nvSpPr>
          <p:spPr>
            <a:xfrm>
              <a:off x="1604275" y="1574025"/>
              <a:ext cx="624300" cy="4464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1000">
                  <a:solidFill>
                    <a:srgbClr val="0B7140"/>
                  </a:solidFill>
                  <a:latin typeface="Roboto"/>
                  <a:ea typeface="Roboto"/>
                  <a:cs typeface="Roboto"/>
                  <a:sym typeface="Roboto"/>
                </a:rPr>
                <a:t>Start Date</a:t>
              </a:r>
              <a:endParaRPr sz="1000">
                <a:solidFill>
                  <a:srgbClr val="0B7140"/>
                </a:solidFill>
                <a:latin typeface="Roboto"/>
                <a:ea typeface="Roboto"/>
                <a:cs typeface="Roboto"/>
                <a:sym typeface="Roboto"/>
              </a:endParaRPr>
            </a:p>
          </p:txBody>
        </p:sp>
        <p:sp>
          <p:nvSpPr>
            <p:cNvPr id="294" name="Google Shape;294;p46"/>
            <p:cNvSpPr txBox="1"/>
            <p:nvPr/>
          </p:nvSpPr>
          <p:spPr>
            <a:xfrm>
              <a:off x="1235825" y="2695025"/>
              <a:ext cx="1505100" cy="446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B7140"/>
                  </a:solidFill>
                  <a:latin typeface="Roboto"/>
                  <a:ea typeface="Roboto"/>
                  <a:cs typeface="Roboto"/>
                  <a:sym typeface="Roboto"/>
                </a:rPr>
                <a:t>Planning</a:t>
              </a:r>
              <a:endParaRPr b="1">
                <a:solidFill>
                  <a:srgbClr val="0B7140"/>
                </a:solidFill>
                <a:latin typeface="Roboto"/>
                <a:ea typeface="Roboto"/>
                <a:cs typeface="Roboto"/>
                <a:sym typeface="Roboto"/>
              </a:endParaRPr>
            </a:p>
          </p:txBody>
        </p:sp>
        <p:sp>
          <p:nvSpPr>
            <p:cNvPr id="295" name="Google Shape;295;p46"/>
            <p:cNvSpPr txBox="1"/>
            <p:nvPr/>
          </p:nvSpPr>
          <p:spPr>
            <a:xfrm>
              <a:off x="1215700" y="3151825"/>
              <a:ext cx="1545600" cy="7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rgbClr val="0B7140"/>
                  </a:solidFill>
                  <a:latin typeface="Roboto"/>
                  <a:ea typeface="Roboto"/>
                  <a:cs typeface="Roboto"/>
                  <a:sym typeface="Roboto"/>
                </a:rPr>
                <a:t>Goal: Refine plans</a:t>
              </a:r>
              <a:endParaRPr sz="1200">
                <a:solidFill>
                  <a:srgbClr val="0B7140"/>
                </a:solidFill>
                <a:latin typeface="Roboto"/>
                <a:ea typeface="Roboto"/>
                <a:cs typeface="Roboto"/>
                <a:sym typeface="Roboto"/>
              </a:endParaRPr>
            </a:p>
          </p:txBody>
        </p:sp>
        <p:cxnSp>
          <p:nvCxnSpPr>
            <p:cNvPr id="296" name="Google Shape;296;p46"/>
            <p:cNvCxnSpPr/>
            <p:nvPr/>
          </p:nvCxnSpPr>
          <p:spPr>
            <a:xfrm>
              <a:off x="2180202" y="1695421"/>
              <a:ext cx="718500" cy="741900"/>
            </a:xfrm>
            <a:prstGeom prst="straightConnector1">
              <a:avLst/>
            </a:prstGeom>
            <a:noFill/>
            <a:ln cap="flat" cmpd="sng" w="9525">
              <a:solidFill>
                <a:srgbClr val="0B7743"/>
              </a:solidFill>
              <a:prstDash val="solid"/>
              <a:round/>
              <a:headEnd len="sm" w="sm" type="none"/>
              <a:tailEnd len="sm" w="sm" type="none"/>
            </a:ln>
          </p:spPr>
        </p:cxnSp>
        <p:sp>
          <p:nvSpPr>
            <p:cNvPr id="297" name="Google Shape;297;p46"/>
            <p:cNvSpPr/>
            <p:nvPr/>
          </p:nvSpPr>
          <p:spPr>
            <a:xfrm flipH="1">
              <a:off x="1083025" y="2306625"/>
              <a:ext cx="1834800" cy="143400"/>
            </a:xfrm>
            <a:prstGeom prst="parallelogram">
              <a:avLst>
                <a:gd fmla="val 96952" name="adj"/>
              </a:avLst>
            </a:prstGeom>
            <a:solidFill>
              <a:srgbClr val="0B7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98" name="Google Shape;298;p46"/>
            <p:cNvSpPr/>
            <p:nvPr/>
          </p:nvSpPr>
          <p:spPr>
            <a:xfrm>
              <a:off x="1083125" y="2460449"/>
              <a:ext cx="1834800" cy="143400"/>
            </a:xfrm>
            <a:prstGeom prst="parallelogram">
              <a:avLst>
                <a:gd fmla="val 96952" name="adj"/>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46"/>
          <p:cNvGrpSpPr/>
          <p:nvPr/>
        </p:nvGrpSpPr>
        <p:grpSpPr>
          <a:xfrm>
            <a:off x="2741799" y="1574025"/>
            <a:ext cx="1834900" cy="2315200"/>
            <a:chOff x="1083025" y="1574025"/>
            <a:chExt cx="1834900" cy="2315200"/>
          </a:xfrm>
        </p:grpSpPr>
        <p:sp>
          <p:nvSpPr>
            <p:cNvPr id="300" name="Google Shape;300;p46"/>
            <p:cNvSpPr txBox="1"/>
            <p:nvPr/>
          </p:nvSpPr>
          <p:spPr>
            <a:xfrm>
              <a:off x="1604276" y="1574025"/>
              <a:ext cx="624300" cy="421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1000">
                  <a:solidFill>
                    <a:srgbClr val="0B7140"/>
                  </a:solidFill>
                  <a:latin typeface="Roboto"/>
                  <a:ea typeface="Roboto"/>
                  <a:cs typeface="Roboto"/>
                  <a:sym typeface="Roboto"/>
                </a:rPr>
                <a:t>Six</a:t>
              </a:r>
              <a:r>
                <a:rPr lang="en" sz="1000">
                  <a:solidFill>
                    <a:srgbClr val="0B7140"/>
                  </a:solidFill>
                  <a:latin typeface="Roboto"/>
                  <a:ea typeface="Roboto"/>
                  <a:cs typeface="Roboto"/>
                  <a:sym typeface="Roboto"/>
                </a:rPr>
                <a:t> </a:t>
              </a:r>
              <a:r>
                <a:rPr lang="en" sz="1000">
                  <a:solidFill>
                    <a:srgbClr val="0B7140"/>
                  </a:solidFill>
                  <a:latin typeface="Roboto"/>
                  <a:ea typeface="Roboto"/>
                  <a:cs typeface="Roboto"/>
                  <a:sym typeface="Roboto"/>
                </a:rPr>
                <a:t>Months</a:t>
              </a:r>
              <a:endParaRPr sz="1000">
                <a:solidFill>
                  <a:srgbClr val="0B7140"/>
                </a:solidFill>
                <a:latin typeface="Roboto"/>
                <a:ea typeface="Roboto"/>
                <a:cs typeface="Roboto"/>
                <a:sym typeface="Roboto"/>
              </a:endParaRPr>
            </a:p>
          </p:txBody>
        </p:sp>
        <p:sp>
          <p:nvSpPr>
            <p:cNvPr id="301" name="Google Shape;301;p46"/>
            <p:cNvSpPr txBox="1"/>
            <p:nvPr/>
          </p:nvSpPr>
          <p:spPr>
            <a:xfrm>
              <a:off x="1235825" y="2695025"/>
              <a:ext cx="1505100" cy="446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B7140"/>
                  </a:solidFill>
                  <a:latin typeface="Roboto"/>
                  <a:ea typeface="Roboto"/>
                  <a:cs typeface="Roboto"/>
                  <a:sym typeface="Roboto"/>
                </a:rPr>
                <a:t>Implementation</a:t>
              </a:r>
              <a:endParaRPr b="1">
                <a:solidFill>
                  <a:srgbClr val="0B7140"/>
                </a:solidFill>
                <a:latin typeface="Roboto"/>
                <a:ea typeface="Roboto"/>
                <a:cs typeface="Roboto"/>
                <a:sym typeface="Roboto"/>
              </a:endParaRPr>
            </a:p>
          </p:txBody>
        </p:sp>
        <p:sp>
          <p:nvSpPr>
            <p:cNvPr id="302" name="Google Shape;302;p46"/>
            <p:cNvSpPr txBox="1"/>
            <p:nvPr/>
          </p:nvSpPr>
          <p:spPr>
            <a:xfrm>
              <a:off x="1215700" y="3151825"/>
              <a:ext cx="1545600" cy="7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rgbClr val="0B7140"/>
                  </a:solidFill>
                  <a:latin typeface="Roboto"/>
                  <a:ea typeface="Roboto"/>
                  <a:cs typeface="Roboto"/>
                  <a:sym typeface="Roboto"/>
                </a:rPr>
                <a:t>Goal: Improve operations</a:t>
              </a:r>
              <a:endParaRPr sz="1200">
                <a:solidFill>
                  <a:srgbClr val="0B7140"/>
                </a:solidFill>
                <a:latin typeface="Roboto"/>
                <a:ea typeface="Roboto"/>
                <a:cs typeface="Roboto"/>
                <a:sym typeface="Roboto"/>
              </a:endParaRPr>
            </a:p>
          </p:txBody>
        </p:sp>
        <p:cxnSp>
          <p:nvCxnSpPr>
            <p:cNvPr id="303" name="Google Shape;303;p46"/>
            <p:cNvCxnSpPr/>
            <p:nvPr/>
          </p:nvCxnSpPr>
          <p:spPr>
            <a:xfrm>
              <a:off x="2180202" y="1695421"/>
              <a:ext cx="718500" cy="741900"/>
            </a:xfrm>
            <a:prstGeom prst="straightConnector1">
              <a:avLst/>
            </a:prstGeom>
            <a:noFill/>
            <a:ln cap="flat" cmpd="sng" w="9525">
              <a:solidFill>
                <a:srgbClr val="0B7743"/>
              </a:solidFill>
              <a:prstDash val="solid"/>
              <a:round/>
              <a:headEnd len="sm" w="sm" type="none"/>
              <a:tailEnd len="sm" w="sm" type="none"/>
            </a:ln>
          </p:spPr>
        </p:cxnSp>
        <p:sp>
          <p:nvSpPr>
            <p:cNvPr id="304" name="Google Shape;304;p46"/>
            <p:cNvSpPr/>
            <p:nvPr/>
          </p:nvSpPr>
          <p:spPr>
            <a:xfrm flipH="1">
              <a:off x="1083025" y="2306625"/>
              <a:ext cx="1834800" cy="143400"/>
            </a:xfrm>
            <a:prstGeom prst="parallelogram">
              <a:avLst>
                <a:gd fmla="val 96952" name="adj"/>
              </a:avLst>
            </a:prstGeom>
            <a:solidFill>
              <a:srgbClr val="0B7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05" name="Google Shape;305;p46"/>
            <p:cNvSpPr/>
            <p:nvPr/>
          </p:nvSpPr>
          <p:spPr>
            <a:xfrm>
              <a:off x="1083125" y="2460449"/>
              <a:ext cx="1834800" cy="143400"/>
            </a:xfrm>
            <a:prstGeom prst="parallelogram">
              <a:avLst>
                <a:gd fmla="val 96952" name="adj"/>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46"/>
          <p:cNvGrpSpPr/>
          <p:nvPr/>
        </p:nvGrpSpPr>
        <p:grpSpPr>
          <a:xfrm>
            <a:off x="4508319" y="1573314"/>
            <a:ext cx="1834900" cy="2315200"/>
            <a:chOff x="1083025" y="1574025"/>
            <a:chExt cx="1834900" cy="2315200"/>
          </a:xfrm>
        </p:grpSpPr>
        <p:sp>
          <p:nvSpPr>
            <p:cNvPr id="307" name="Google Shape;307;p46"/>
            <p:cNvSpPr txBox="1"/>
            <p:nvPr/>
          </p:nvSpPr>
          <p:spPr>
            <a:xfrm>
              <a:off x="1604274" y="1574025"/>
              <a:ext cx="624300" cy="24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1000">
                  <a:solidFill>
                    <a:srgbClr val="858585"/>
                  </a:solidFill>
                  <a:latin typeface="Roboto"/>
                  <a:ea typeface="Roboto"/>
                  <a:cs typeface="Roboto"/>
                  <a:sym typeface="Roboto"/>
                </a:rPr>
                <a:t> Year 1</a:t>
              </a:r>
              <a:endParaRPr sz="1000">
                <a:solidFill>
                  <a:srgbClr val="858585"/>
                </a:solidFill>
                <a:latin typeface="Roboto"/>
                <a:ea typeface="Roboto"/>
                <a:cs typeface="Roboto"/>
                <a:sym typeface="Roboto"/>
              </a:endParaRPr>
            </a:p>
          </p:txBody>
        </p:sp>
        <p:sp>
          <p:nvSpPr>
            <p:cNvPr id="308" name="Google Shape;308;p46"/>
            <p:cNvSpPr txBox="1"/>
            <p:nvPr/>
          </p:nvSpPr>
          <p:spPr>
            <a:xfrm>
              <a:off x="1235825" y="2695025"/>
              <a:ext cx="1505100" cy="446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858585"/>
                  </a:solidFill>
                  <a:latin typeface="Roboto"/>
                  <a:ea typeface="Roboto"/>
                  <a:cs typeface="Roboto"/>
                  <a:sym typeface="Roboto"/>
                </a:rPr>
                <a:t>Effects</a:t>
              </a:r>
              <a:endParaRPr b="1">
                <a:solidFill>
                  <a:srgbClr val="858585"/>
                </a:solidFill>
                <a:latin typeface="Roboto"/>
                <a:ea typeface="Roboto"/>
                <a:cs typeface="Roboto"/>
                <a:sym typeface="Roboto"/>
              </a:endParaRPr>
            </a:p>
          </p:txBody>
        </p:sp>
        <p:sp>
          <p:nvSpPr>
            <p:cNvPr id="309" name="Google Shape;309;p46"/>
            <p:cNvSpPr txBox="1"/>
            <p:nvPr/>
          </p:nvSpPr>
          <p:spPr>
            <a:xfrm>
              <a:off x="1215700" y="3151825"/>
              <a:ext cx="1545600" cy="7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solidFill>
                    <a:srgbClr val="858585"/>
                  </a:solidFill>
                  <a:latin typeface="Roboto"/>
                  <a:ea typeface="Roboto"/>
                  <a:cs typeface="Roboto"/>
                  <a:sym typeface="Roboto"/>
                </a:rPr>
                <a:t>Goal: Identify effects</a:t>
              </a:r>
              <a:endParaRPr sz="1200">
                <a:solidFill>
                  <a:srgbClr val="858585"/>
                </a:solidFill>
                <a:latin typeface="Roboto"/>
                <a:ea typeface="Roboto"/>
                <a:cs typeface="Roboto"/>
                <a:sym typeface="Roboto"/>
              </a:endParaRPr>
            </a:p>
          </p:txBody>
        </p:sp>
        <p:cxnSp>
          <p:nvCxnSpPr>
            <p:cNvPr id="310" name="Google Shape;310;p46"/>
            <p:cNvCxnSpPr/>
            <p:nvPr/>
          </p:nvCxnSpPr>
          <p:spPr>
            <a:xfrm>
              <a:off x="2180202" y="1695421"/>
              <a:ext cx="718500" cy="741900"/>
            </a:xfrm>
            <a:prstGeom prst="straightConnector1">
              <a:avLst/>
            </a:prstGeom>
            <a:noFill/>
            <a:ln cap="flat" cmpd="sng" w="9525">
              <a:solidFill>
                <a:srgbClr val="C2C2C2"/>
              </a:solidFill>
              <a:prstDash val="solid"/>
              <a:round/>
              <a:headEnd len="sm" w="sm" type="none"/>
              <a:tailEnd len="sm" w="sm" type="none"/>
            </a:ln>
          </p:spPr>
        </p:cxnSp>
        <p:sp>
          <p:nvSpPr>
            <p:cNvPr id="311" name="Google Shape;311;p46"/>
            <p:cNvSpPr/>
            <p:nvPr/>
          </p:nvSpPr>
          <p:spPr>
            <a:xfrm flipH="1">
              <a:off x="1083025" y="2306625"/>
              <a:ext cx="1834800" cy="143400"/>
            </a:xfrm>
            <a:prstGeom prst="parallelogram">
              <a:avLst>
                <a:gd fmla="val 96952" name="adj"/>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12" name="Google Shape;312;p46"/>
            <p:cNvSpPr/>
            <p:nvPr/>
          </p:nvSpPr>
          <p:spPr>
            <a:xfrm>
              <a:off x="1083125" y="2460449"/>
              <a:ext cx="1834800" cy="143400"/>
            </a:xfrm>
            <a:prstGeom prst="parallelogram">
              <a:avLst>
                <a:gd fmla="val 96952"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46"/>
          <p:cNvGrpSpPr/>
          <p:nvPr/>
        </p:nvGrpSpPr>
        <p:grpSpPr>
          <a:xfrm>
            <a:off x="6221583" y="1573303"/>
            <a:ext cx="1834900" cy="2315200"/>
            <a:chOff x="1083025" y="1574025"/>
            <a:chExt cx="1834900" cy="2315200"/>
          </a:xfrm>
        </p:grpSpPr>
        <p:sp>
          <p:nvSpPr>
            <p:cNvPr id="314" name="Google Shape;314;p46"/>
            <p:cNvSpPr txBox="1"/>
            <p:nvPr/>
          </p:nvSpPr>
          <p:spPr>
            <a:xfrm>
              <a:off x="1604274" y="1574025"/>
              <a:ext cx="624300" cy="241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lang="en" sz="1000">
                  <a:solidFill>
                    <a:srgbClr val="858585"/>
                  </a:solidFill>
                  <a:latin typeface="Roboto"/>
                  <a:ea typeface="Roboto"/>
                  <a:cs typeface="Roboto"/>
                  <a:sym typeface="Roboto"/>
                </a:rPr>
                <a:t>Year 2</a:t>
              </a:r>
              <a:endParaRPr sz="1000">
                <a:solidFill>
                  <a:srgbClr val="858585"/>
                </a:solidFill>
                <a:latin typeface="Roboto"/>
                <a:ea typeface="Roboto"/>
                <a:cs typeface="Roboto"/>
                <a:sym typeface="Roboto"/>
              </a:endParaRPr>
            </a:p>
          </p:txBody>
        </p:sp>
        <p:sp>
          <p:nvSpPr>
            <p:cNvPr id="315" name="Google Shape;315;p46"/>
            <p:cNvSpPr txBox="1"/>
            <p:nvPr/>
          </p:nvSpPr>
          <p:spPr>
            <a:xfrm>
              <a:off x="1235825" y="2695025"/>
              <a:ext cx="1505100" cy="4464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858585"/>
                  </a:solidFill>
                  <a:latin typeface="Roboto"/>
                  <a:ea typeface="Roboto"/>
                  <a:cs typeface="Roboto"/>
                  <a:sym typeface="Roboto"/>
                </a:rPr>
                <a:t>Effects</a:t>
              </a:r>
              <a:endParaRPr b="1">
                <a:solidFill>
                  <a:srgbClr val="858585"/>
                </a:solidFill>
                <a:latin typeface="Roboto"/>
                <a:ea typeface="Roboto"/>
                <a:cs typeface="Roboto"/>
                <a:sym typeface="Roboto"/>
              </a:endParaRPr>
            </a:p>
          </p:txBody>
        </p:sp>
        <p:sp>
          <p:nvSpPr>
            <p:cNvPr id="316" name="Google Shape;316;p46"/>
            <p:cNvSpPr txBox="1"/>
            <p:nvPr/>
          </p:nvSpPr>
          <p:spPr>
            <a:xfrm>
              <a:off x="1215700" y="3151825"/>
              <a:ext cx="1545600" cy="7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800">
                <a:solidFill>
                  <a:srgbClr val="858585"/>
                </a:solidFill>
                <a:latin typeface="Roboto"/>
                <a:ea typeface="Roboto"/>
                <a:cs typeface="Roboto"/>
                <a:sym typeface="Roboto"/>
              </a:endParaRPr>
            </a:p>
          </p:txBody>
        </p:sp>
        <p:cxnSp>
          <p:nvCxnSpPr>
            <p:cNvPr id="317" name="Google Shape;317;p46"/>
            <p:cNvCxnSpPr/>
            <p:nvPr/>
          </p:nvCxnSpPr>
          <p:spPr>
            <a:xfrm>
              <a:off x="2180202" y="1695421"/>
              <a:ext cx="718500" cy="741900"/>
            </a:xfrm>
            <a:prstGeom prst="straightConnector1">
              <a:avLst/>
            </a:prstGeom>
            <a:noFill/>
            <a:ln cap="flat" cmpd="sng" w="9525">
              <a:solidFill>
                <a:srgbClr val="C2C2C2"/>
              </a:solidFill>
              <a:prstDash val="solid"/>
              <a:round/>
              <a:headEnd len="sm" w="sm" type="none"/>
              <a:tailEnd len="sm" w="sm" type="none"/>
            </a:ln>
          </p:spPr>
        </p:cxnSp>
        <p:sp>
          <p:nvSpPr>
            <p:cNvPr id="318" name="Google Shape;318;p46"/>
            <p:cNvSpPr/>
            <p:nvPr/>
          </p:nvSpPr>
          <p:spPr>
            <a:xfrm flipH="1">
              <a:off x="1083025" y="2306625"/>
              <a:ext cx="1834800" cy="143400"/>
            </a:xfrm>
            <a:prstGeom prst="parallelogram">
              <a:avLst>
                <a:gd fmla="val 96952" name="adj"/>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19" name="Google Shape;319;p46"/>
            <p:cNvSpPr/>
            <p:nvPr/>
          </p:nvSpPr>
          <p:spPr>
            <a:xfrm>
              <a:off x="1083125" y="2460449"/>
              <a:ext cx="1834800" cy="143400"/>
            </a:xfrm>
            <a:prstGeom prst="parallelogram">
              <a:avLst>
                <a:gd fmla="val 96952" name="adj"/>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Initial Evaluation </a:t>
            </a:r>
            <a:endParaRPr>
              <a:solidFill>
                <a:srgbClr val="38761D"/>
              </a:solidFill>
            </a:endParaRPr>
          </a:p>
        </p:txBody>
      </p:sp>
      <p:sp>
        <p:nvSpPr>
          <p:cNvPr id="325" name="Google Shape;325;p47"/>
          <p:cNvSpPr txBox="1"/>
          <p:nvPr>
            <p:ph idx="1" type="body"/>
          </p:nvPr>
        </p:nvSpPr>
        <p:spPr>
          <a:xfrm>
            <a:off x="311700" y="1152475"/>
            <a:ext cx="4253400" cy="353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8761D"/>
              </a:buClr>
              <a:buSzPts val="1800"/>
              <a:buChar char="●"/>
            </a:pPr>
            <a:r>
              <a:rPr lang="en">
                <a:solidFill>
                  <a:srgbClr val="38761D"/>
                </a:solidFill>
              </a:rPr>
              <a:t>Focus groups involving:</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Psychologists</a:t>
            </a:r>
            <a:r>
              <a:rPr lang="en">
                <a:solidFill>
                  <a:srgbClr val="38761D"/>
                </a:solidFill>
              </a:rPr>
              <a:t> - identify what they need to run effective initial and ongoing mental health sessions</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Department of Defense - identify any resistance to the program and barriers to financing the program</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Veterans Affairs - identify gaps in mental health record transfer</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Service men and women - identify key concerns and goals  </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F</a:t>
            </a:r>
            <a:r>
              <a:rPr lang="en">
                <a:solidFill>
                  <a:srgbClr val="38761D"/>
                </a:solidFill>
              </a:rPr>
              <a:t>amilies of service men and women</a:t>
            </a:r>
            <a:r>
              <a:rPr lang="en">
                <a:solidFill>
                  <a:srgbClr val="38761D"/>
                </a:solidFill>
              </a:rPr>
              <a:t> - identify key concerns and goals</a:t>
            </a:r>
            <a:endParaRPr>
              <a:solidFill>
                <a:srgbClr val="38761D"/>
              </a:solidFill>
            </a:endParaRPr>
          </a:p>
          <a:p>
            <a:pPr indent="0" lvl="0" marL="457200" rtl="0" algn="l">
              <a:spcBef>
                <a:spcPts val="1600"/>
              </a:spcBef>
              <a:spcAft>
                <a:spcPts val="1600"/>
              </a:spcAft>
              <a:buNone/>
            </a:pPr>
            <a:r>
              <a:t/>
            </a:r>
            <a:endParaRPr/>
          </a:p>
        </p:txBody>
      </p:sp>
      <p:pic>
        <p:nvPicPr>
          <p:cNvPr id="326" name="Google Shape;326;p47"/>
          <p:cNvPicPr preferRelativeResize="0"/>
          <p:nvPr/>
        </p:nvPicPr>
        <p:blipFill>
          <a:blip r:embed="rId3">
            <a:alphaModFix/>
          </a:blip>
          <a:stretch>
            <a:fillRect/>
          </a:stretch>
        </p:blipFill>
        <p:spPr>
          <a:xfrm>
            <a:off x="4811550" y="1276412"/>
            <a:ext cx="4189800" cy="2590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Implementation Evaluation</a:t>
            </a:r>
            <a:endParaRPr>
              <a:solidFill>
                <a:srgbClr val="38761D"/>
              </a:solidFill>
            </a:endParaRPr>
          </a:p>
        </p:txBody>
      </p:sp>
      <p:sp>
        <p:nvSpPr>
          <p:cNvPr id="332" name="Google Shape;332;p48"/>
          <p:cNvSpPr txBox="1"/>
          <p:nvPr>
            <p:ph idx="1" type="body"/>
          </p:nvPr>
        </p:nvSpPr>
        <p:spPr>
          <a:xfrm>
            <a:off x="311700" y="1152475"/>
            <a:ext cx="8520600" cy="362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38761D"/>
                </a:solidFill>
              </a:rPr>
              <a:t>Measure the attendance and functioning of each aspect of the program </a:t>
            </a:r>
            <a:endParaRPr sz="1400">
              <a:solidFill>
                <a:srgbClr val="38761D"/>
              </a:solidFill>
            </a:endParaRPr>
          </a:p>
          <a:p>
            <a:pPr indent="-317500" lvl="0" marL="457200" rtl="0" algn="l">
              <a:spcBef>
                <a:spcPts val="1600"/>
              </a:spcBef>
              <a:spcAft>
                <a:spcPts val="0"/>
              </a:spcAft>
              <a:buClr>
                <a:srgbClr val="38761D"/>
              </a:buClr>
              <a:buSzPts val="1400"/>
              <a:buChar char="●"/>
            </a:pPr>
            <a:r>
              <a:rPr lang="en" sz="1400">
                <a:solidFill>
                  <a:srgbClr val="38761D"/>
                </a:solidFill>
              </a:rPr>
              <a:t>Initial recruit mental health session</a:t>
            </a:r>
            <a:endParaRPr sz="1400">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Require </a:t>
            </a:r>
            <a:r>
              <a:rPr lang="en">
                <a:solidFill>
                  <a:srgbClr val="38761D"/>
                </a:solidFill>
              </a:rPr>
              <a:t>attendance</a:t>
            </a:r>
            <a:r>
              <a:rPr lang="en">
                <a:solidFill>
                  <a:srgbClr val="38761D"/>
                </a:solidFill>
              </a:rPr>
              <a:t> be taken at every initial session and calculate percentage of new recruits that participated</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Surveys to recruits - given at the end of </a:t>
            </a:r>
            <a:r>
              <a:rPr lang="en">
                <a:solidFill>
                  <a:srgbClr val="38761D"/>
                </a:solidFill>
              </a:rPr>
              <a:t>initial</a:t>
            </a:r>
            <a:r>
              <a:rPr lang="en">
                <a:solidFill>
                  <a:srgbClr val="38761D"/>
                </a:solidFill>
              </a:rPr>
              <a:t> session</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Surveys to psychologists - given to each therapist at the end of the first six months </a:t>
            </a:r>
            <a:endParaRPr>
              <a:solidFill>
                <a:srgbClr val="38761D"/>
              </a:solidFill>
            </a:endParaRPr>
          </a:p>
          <a:p>
            <a:pPr indent="-317500" lvl="0" marL="457200" rtl="0" algn="l">
              <a:spcBef>
                <a:spcPts val="0"/>
              </a:spcBef>
              <a:spcAft>
                <a:spcPts val="0"/>
              </a:spcAft>
              <a:buClr>
                <a:srgbClr val="38761D"/>
              </a:buClr>
              <a:buSzPts val="1400"/>
              <a:buChar char="●"/>
            </a:pPr>
            <a:r>
              <a:rPr lang="en" sz="1400">
                <a:solidFill>
                  <a:srgbClr val="38761D"/>
                </a:solidFill>
              </a:rPr>
              <a:t>Ongoing mental health sessions</a:t>
            </a:r>
            <a:endParaRPr sz="1400">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Require attendance be taken at every ongoing session and calculate percentage of soldiers that participated</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Surveys to soldiers - given at the end of of the first six months</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Surveys to psychologists - given to each therapist at the end of the first six months </a:t>
            </a:r>
            <a:endParaRPr>
              <a:solidFill>
                <a:srgbClr val="38761D"/>
              </a:solidFill>
            </a:endParaRPr>
          </a:p>
          <a:p>
            <a:pPr indent="-317500" lvl="0" marL="457200" rtl="0" algn="l">
              <a:spcBef>
                <a:spcPts val="0"/>
              </a:spcBef>
              <a:spcAft>
                <a:spcPts val="0"/>
              </a:spcAft>
              <a:buClr>
                <a:srgbClr val="38761D"/>
              </a:buClr>
              <a:buSzPts val="1400"/>
              <a:buChar char="●"/>
            </a:pPr>
            <a:r>
              <a:rPr lang="en" sz="1400">
                <a:solidFill>
                  <a:srgbClr val="38761D"/>
                </a:solidFill>
              </a:rPr>
              <a:t>Hand off to VA</a:t>
            </a:r>
            <a:endParaRPr sz="1400">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Surveys to </a:t>
            </a:r>
            <a:r>
              <a:rPr lang="en">
                <a:solidFill>
                  <a:srgbClr val="38761D"/>
                </a:solidFill>
              </a:rPr>
              <a:t>receiving</a:t>
            </a:r>
            <a:r>
              <a:rPr lang="en">
                <a:solidFill>
                  <a:srgbClr val="38761D"/>
                </a:solidFill>
              </a:rPr>
              <a:t> VA clinicians</a:t>
            </a:r>
            <a:endParaRPr>
              <a:solidFill>
                <a:srgbClr val="38761D"/>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Effects Evaluation </a:t>
            </a:r>
            <a:endParaRPr>
              <a:solidFill>
                <a:srgbClr val="38761D"/>
              </a:solidFill>
            </a:endParaRPr>
          </a:p>
        </p:txBody>
      </p:sp>
      <p:sp>
        <p:nvSpPr>
          <p:cNvPr id="338" name="Google Shape;338;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Measure outcomes of program </a:t>
            </a:r>
            <a:endParaRPr>
              <a:solidFill>
                <a:srgbClr val="38761D"/>
              </a:solidFill>
            </a:endParaRPr>
          </a:p>
          <a:p>
            <a:pPr indent="-342900" lvl="0" marL="457200" rtl="0" algn="l">
              <a:spcBef>
                <a:spcPts val="1600"/>
              </a:spcBef>
              <a:spcAft>
                <a:spcPts val="0"/>
              </a:spcAft>
              <a:buClr>
                <a:srgbClr val="38761D"/>
              </a:buClr>
              <a:buSzPts val="1800"/>
              <a:buChar char="●"/>
            </a:pPr>
            <a:r>
              <a:rPr lang="en">
                <a:solidFill>
                  <a:srgbClr val="38761D"/>
                </a:solidFill>
              </a:rPr>
              <a:t>Incidence of PTSD reported in service men and women and incidence of </a:t>
            </a:r>
            <a:r>
              <a:rPr lang="en">
                <a:solidFill>
                  <a:srgbClr val="38761D"/>
                </a:solidFill>
              </a:rPr>
              <a:t>suicide</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Compare with incidence in year prior to program implementation and compare results year after year</a:t>
            </a:r>
            <a:endParaRPr>
              <a:solidFill>
                <a:srgbClr val="38761D"/>
              </a:solidFill>
            </a:endParaRPr>
          </a:p>
          <a:p>
            <a:pPr indent="-342900" lvl="0" marL="457200" marR="0" rtl="0" algn="l">
              <a:lnSpc>
                <a:spcPct val="115000"/>
              </a:lnSpc>
              <a:spcBef>
                <a:spcPts val="0"/>
              </a:spcBef>
              <a:spcAft>
                <a:spcPts val="0"/>
              </a:spcAft>
              <a:buClr>
                <a:srgbClr val="38761D"/>
              </a:buClr>
              <a:buSzPts val="1800"/>
              <a:buFont typeface="Arial"/>
              <a:buChar char="●"/>
            </a:pPr>
            <a:r>
              <a:rPr lang="en">
                <a:solidFill>
                  <a:srgbClr val="38761D"/>
                </a:solidFill>
              </a:rPr>
              <a:t>Early identification of mental illness in veterans by the VA</a:t>
            </a:r>
            <a:endParaRPr>
              <a:solidFill>
                <a:srgbClr val="38761D"/>
              </a:solidFill>
            </a:endParaRPr>
          </a:p>
          <a:p>
            <a:pPr indent="-317500" lvl="1" marL="914400" marR="0" rtl="0" algn="l">
              <a:lnSpc>
                <a:spcPct val="115000"/>
              </a:lnSpc>
              <a:spcBef>
                <a:spcPts val="0"/>
              </a:spcBef>
              <a:spcAft>
                <a:spcPts val="0"/>
              </a:spcAft>
              <a:buClr>
                <a:srgbClr val="38761D"/>
              </a:buClr>
              <a:buSzPts val="1400"/>
              <a:buChar char="○"/>
            </a:pPr>
            <a:r>
              <a:rPr lang="en">
                <a:solidFill>
                  <a:srgbClr val="38761D"/>
                </a:solidFill>
              </a:rPr>
              <a:t>Compare average time between PTSD diagnosis and discharge </a:t>
            </a:r>
            <a:endParaRPr>
              <a:solidFill>
                <a:srgbClr val="38761D"/>
              </a:solidFill>
            </a:endParaRPr>
          </a:p>
          <a:p>
            <a:pPr indent="-342900" lvl="0" marL="457200" marR="0" rtl="0" algn="l">
              <a:lnSpc>
                <a:spcPct val="115000"/>
              </a:lnSpc>
              <a:spcBef>
                <a:spcPts val="0"/>
              </a:spcBef>
              <a:spcAft>
                <a:spcPts val="0"/>
              </a:spcAft>
              <a:buClr>
                <a:srgbClr val="38761D"/>
              </a:buClr>
              <a:buSzPts val="1800"/>
              <a:buChar char="●"/>
            </a:pPr>
            <a:r>
              <a:rPr lang="en">
                <a:solidFill>
                  <a:srgbClr val="38761D"/>
                </a:solidFill>
              </a:rPr>
              <a:t>Support for mental health illness</a:t>
            </a:r>
            <a:endParaRPr>
              <a:solidFill>
                <a:srgbClr val="38761D"/>
              </a:solidFill>
            </a:endParaRPr>
          </a:p>
          <a:p>
            <a:pPr indent="-317500" lvl="1" marL="914400" marR="0" rtl="0" algn="l">
              <a:lnSpc>
                <a:spcPct val="115000"/>
              </a:lnSpc>
              <a:spcBef>
                <a:spcPts val="0"/>
              </a:spcBef>
              <a:spcAft>
                <a:spcPts val="0"/>
              </a:spcAft>
              <a:buClr>
                <a:srgbClr val="38761D"/>
              </a:buClr>
              <a:buSzPts val="1400"/>
              <a:buChar char="○"/>
            </a:pPr>
            <a:r>
              <a:rPr lang="en">
                <a:solidFill>
                  <a:srgbClr val="38761D"/>
                </a:solidFill>
              </a:rPr>
              <a:t>Focus groups and individual interviews for service men and women, veterans and their families</a:t>
            </a:r>
            <a:endParaRPr>
              <a:solidFill>
                <a:srgbClr val="38761D"/>
              </a:solidFill>
            </a:endParaRPr>
          </a:p>
          <a:p>
            <a:pPr indent="0" lvl="0" marL="0" marR="0" rtl="0" algn="l">
              <a:lnSpc>
                <a:spcPct val="115000"/>
              </a:lnSpc>
              <a:spcBef>
                <a:spcPts val="1600"/>
              </a:spcBef>
              <a:spcAft>
                <a:spcPts val="0"/>
              </a:spcAft>
              <a:buNone/>
            </a:pPr>
            <a:r>
              <a:t/>
            </a:r>
            <a:endParaRPr/>
          </a:p>
          <a:p>
            <a:pPr indent="0" lvl="0" marL="914400" marR="0" rtl="0" algn="l">
              <a:lnSpc>
                <a:spcPct val="115000"/>
              </a:lnSpc>
              <a:spcBef>
                <a:spcPts val="1600"/>
              </a:spcBef>
              <a:spcAft>
                <a:spcPts val="0"/>
              </a:spcAft>
              <a:buNone/>
            </a:pPr>
            <a:r>
              <a:t/>
            </a:r>
            <a:endParaRPr/>
          </a:p>
          <a:p>
            <a:pPr indent="0" lvl="0" marL="0" marR="0" rtl="0" algn="l">
              <a:lnSpc>
                <a:spcPct val="115000"/>
              </a:lnSpc>
              <a:spcBef>
                <a:spcPts val="1600"/>
              </a:spcBef>
              <a:spcAft>
                <a:spcPts val="16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Possible Areas for Improvement</a:t>
            </a:r>
            <a:endParaRPr>
              <a:solidFill>
                <a:srgbClr val="38761D"/>
              </a:solidFill>
            </a:endParaRPr>
          </a:p>
        </p:txBody>
      </p:sp>
      <p:sp>
        <p:nvSpPr>
          <p:cNvPr id="344" name="Google Shape;344;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If our results from any of the evaluations show that we are </a:t>
            </a:r>
            <a:r>
              <a:rPr lang="en">
                <a:solidFill>
                  <a:srgbClr val="38761D"/>
                </a:solidFill>
              </a:rPr>
              <a:t>unsuccessful</a:t>
            </a:r>
            <a:r>
              <a:rPr lang="en">
                <a:solidFill>
                  <a:srgbClr val="38761D"/>
                </a:solidFill>
              </a:rPr>
              <a:t> or at risk of being unsuccessful the program will be modified. Possible areas of concern are:</a:t>
            </a:r>
            <a:endParaRPr>
              <a:solidFill>
                <a:srgbClr val="38761D"/>
              </a:solidFill>
            </a:endParaRPr>
          </a:p>
          <a:p>
            <a:pPr indent="-342900" lvl="0" marL="457200" rtl="0" algn="l">
              <a:spcBef>
                <a:spcPts val="1600"/>
              </a:spcBef>
              <a:spcAft>
                <a:spcPts val="0"/>
              </a:spcAft>
              <a:buClr>
                <a:srgbClr val="38761D"/>
              </a:buClr>
              <a:buSzPts val="1800"/>
              <a:buChar char="●"/>
            </a:pPr>
            <a:r>
              <a:rPr lang="en">
                <a:solidFill>
                  <a:srgbClr val="38761D"/>
                </a:solidFill>
              </a:rPr>
              <a:t>Lack of support from soldiers, particularly new recruits</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Too many or too few mental health sessions </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Ineffective online annual training sessions </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Funding</a:t>
            </a:r>
            <a:endParaRPr>
              <a:solidFill>
                <a:srgbClr val="38761D"/>
              </a:solidFill>
            </a:endParaRPr>
          </a:p>
          <a:p>
            <a:pPr indent="0" lvl="0" marL="457200" rtl="0" algn="l">
              <a:spcBef>
                <a:spcPts val="1600"/>
              </a:spcBef>
              <a:spcAft>
                <a:spcPts val="1600"/>
              </a:spcAft>
              <a:buNone/>
            </a:pPr>
            <a:r>
              <a:t/>
            </a:r>
            <a:endParaRPr/>
          </a:p>
        </p:txBody>
      </p:sp>
      <p:pic>
        <p:nvPicPr>
          <p:cNvPr id="345" name="Google Shape;345;p50"/>
          <p:cNvPicPr preferRelativeResize="0"/>
          <p:nvPr/>
        </p:nvPicPr>
        <p:blipFill>
          <a:blip r:embed="rId3">
            <a:alphaModFix/>
          </a:blip>
          <a:stretch>
            <a:fillRect/>
          </a:stretch>
        </p:blipFill>
        <p:spPr>
          <a:xfrm>
            <a:off x="5883275" y="2552344"/>
            <a:ext cx="2768651" cy="20165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Maintenance - Funding</a:t>
            </a:r>
            <a:endParaRPr>
              <a:solidFill>
                <a:srgbClr val="38761D"/>
              </a:solidFill>
            </a:endParaRPr>
          </a:p>
        </p:txBody>
      </p:sp>
      <p:sp>
        <p:nvSpPr>
          <p:cNvPr id="351" name="Google Shape;351;p51"/>
          <p:cNvSpPr txBox="1"/>
          <p:nvPr>
            <p:ph idx="1" type="body"/>
          </p:nvPr>
        </p:nvSpPr>
        <p:spPr>
          <a:xfrm>
            <a:off x="311700" y="1152475"/>
            <a:ext cx="8520600" cy="36870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38761D"/>
              </a:buClr>
              <a:buSzPts val="1800"/>
              <a:buFont typeface="Arial"/>
              <a:buChar char="●"/>
            </a:pPr>
            <a:r>
              <a:rPr lang="en">
                <a:solidFill>
                  <a:srgbClr val="38761D"/>
                </a:solidFill>
              </a:rPr>
              <a:t>Given our estimated annual costs for </a:t>
            </a:r>
            <a:r>
              <a:rPr lang="en">
                <a:solidFill>
                  <a:srgbClr val="38761D"/>
                </a:solidFill>
              </a:rPr>
              <a:t>psychologists</a:t>
            </a:r>
            <a:r>
              <a:rPr lang="en">
                <a:solidFill>
                  <a:srgbClr val="38761D"/>
                </a:solidFill>
              </a:rPr>
              <a:t>, administrators and miscellaneous the total annual cost is expected to be </a:t>
            </a:r>
            <a:r>
              <a:rPr lang="en">
                <a:solidFill>
                  <a:srgbClr val="38761D"/>
                </a:solidFill>
                <a:latin typeface="Calibri"/>
                <a:ea typeface="Calibri"/>
                <a:cs typeface="Calibri"/>
                <a:sym typeface="Calibri"/>
              </a:rPr>
              <a:t>$98,167,960</a:t>
            </a:r>
            <a:endParaRPr>
              <a:solidFill>
                <a:srgbClr val="38761D"/>
              </a:solidFill>
              <a:latin typeface="Calibri"/>
              <a:ea typeface="Calibri"/>
              <a:cs typeface="Calibri"/>
              <a:sym typeface="Calibri"/>
            </a:endParaRPr>
          </a:p>
          <a:p>
            <a:pPr indent="-317500" lvl="1" marL="914400" marR="0" rtl="0" algn="l">
              <a:lnSpc>
                <a:spcPct val="115000"/>
              </a:lnSpc>
              <a:spcBef>
                <a:spcPts val="0"/>
              </a:spcBef>
              <a:spcAft>
                <a:spcPts val="0"/>
              </a:spcAft>
              <a:buClr>
                <a:srgbClr val="38761D"/>
              </a:buClr>
              <a:buSzPts val="1400"/>
              <a:buFont typeface="Calibri"/>
              <a:buChar char="○"/>
            </a:pPr>
            <a:r>
              <a:rPr lang="en">
                <a:solidFill>
                  <a:srgbClr val="38761D"/>
                </a:solidFill>
                <a:latin typeface="Calibri"/>
                <a:ea typeface="Calibri"/>
                <a:cs typeface="Calibri"/>
                <a:sym typeface="Calibri"/>
              </a:rPr>
              <a:t>Miscellaneous costs will decrease over time</a:t>
            </a:r>
            <a:endParaRPr>
              <a:solidFill>
                <a:srgbClr val="38761D"/>
              </a:solidFill>
              <a:latin typeface="Calibri"/>
              <a:ea typeface="Calibri"/>
              <a:cs typeface="Calibri"/>
              <a:sym typeface="Calibri"/>
            </a:endParaRPr>
          </a:p>
          <a:p>
            <a:pPr indent="-317500" lvl="1" marL="914400" marR="0" rtl="0" algn="l">
              <a:lnSpc>
                <a:spcPct val="115000"/>
              </a:lnSpc>
              <a:spcBef>
                <a:spcPts val="0"/>
              </a:spcBef>
              <a:spcAft>
                <a:spcPts val="0"/>
              </a:spcAft>
              <a:buClr>
                <a:srgbClr val="38761D"/>
              </a:buClr>
              <a:buSzPts val="1400"/>
              <a:buFont typeface="Calibri"/>
              <a:buChar char="○"/>
            </a:pPr>
            <a:r>
              <a:rPr lang="en">
                <a:solidFill>
                  <a:srgbClr val="38761D"/>
                </a:solidFill>
                <a:latin typeface="Calibri"/>
                <a:ea typeface="Calibri"/>
                <a:cs typeface="Calibri"/>
                <a:sym typeface="Calibri"/>
              </a:rPr>
              <a:t>Possibility of reducing number of psychologists and administrators as well</a:t>
            </a:r>
            <a:endParaRPr>
              <a:solidFill>
                <a:srgbClr val="38761D"/>
              </a:solidFill>
              <a:latin typeface="Calibri"/>
              <a:ea typeface="Calibri"/>
              <a:cs typeface="Calibri"/>
              <a:sym typeface="Calibri"/>
            </a:endParaRPr>
          </a:p>
          <a:p>
            <a:pPr indent="-342900" lvl="0" marL="457200" rtl="0" algn="l">
              <a:spcBef>
                <a:spcPts val="0"/>
              </a:spcBef>
              <a:spcAft>
                <a:spcPts val="0"/>
              </a:spcAft>
              <a:buClr>
                <a:srgbClr val="38761D"/>
              </a:buClr>
              <a:buSzPts val="1800"/>
              <a:buChar char="●"/>
            </a:pPr>
            <a:r>
              <a:rPr lang="en">
                <a:solidFill>
                  <a:srgbClr val="38761D"/>
                </a:solidFill>
              </a:rPr>
              <a:t>This proposed budget only constitutes a small fraction of current mental health services </a:t>
            </a:r>
            <a:r>
              <a:rPr lang="en">
                <a:solidFill>
                  <a:srgbClr val="38761D"/>
                </a:solidFill>
              </a:rPr>
              <a:t>budget</a:t>
            </a:r>
            <a:r>
              <a:rPr lang="en">
                <a:solidFill>
                  <a:srgbClr val="38761D"/>
                </a:solidFill>
              </a:rPr>
              <a:t> and spending</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2019 VA budget submission requests 8.6 billion for Veterans mental health services </a:t>
            </a:r>
            <a:endParaRPr>
              <a:solidFill>
                <a:srgbClr val="38761D"/>
              </a:solidFill>
            </a:endParaRPr>
          </a:p>
          <a:p>
            <a:pPr indent="-317500" lvl="2" marL="1371600" rtl="0" algn="l">
              <a:spcBef>
                <a:spcPts val="0"/>
              </a:spcBef>
              <a:spcAft>
                <a:spcPts val="0"/>
              </a:spcAft>
              <a:buClr>
                <a:srgbClr val="38761D"/>
              </a:buClr>
              <a:buSzPts val="1400"/>
              <a:buChar char="■"/>
            </a:pPr>
            <a:r>
              <a:rPr lang="en">
                <a:solidFill>
                  <a:srgbClr val="38761D"/>
                </a:solidFill>
              </a:rPr>
              <a:t>By 2020 budget request will rise to 9.1 billion </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Between 2007 and 2012 4 billion was spent on mental </a:t>
            </a:r>
            <a:r>
              <a:rPr lang="en">
                <a:solidFill>
                  <a:srgbClr val="38761D"/>
                </a:solidFill>
              </a:rPr>
              <a:t>disorder</a:t>
            </a:r>
            <a:r>
              <a:rPr lang="en">
                <a:solidFill>
                  <a:srgbClr val="38761D"/>
                </a:solidFill>
              </a:rPr>
              <a:t> treatments for active duty servicemen and women</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Program will save money in other areas</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Preventative care costs versus treatment costs </a:t>
            </a:r>
            <a:endParaRPr>
              <a:solidFill>
                <a:srgbClr val="38761D"/>
              </a:solidFill>
            </a:endParaRPr>
          </a:p>
          <a:p>
            <a:pPr indent="-317500" lvl="1" marL="914400" rtl="0" algn="l">
              <a:spcBef>
                <a:spcPts val="0"/>
              </a:spcBef>
              <a:spcAft>
                <a:spcPts val="0"/>
              </a:spcAft>
              <a:buClr>
                <a:srgbClr val="38761D"/>
              </a:buClr>
              <a:buSzPts val="1400"/>
              <a:buChar char="○"/>
            </a:pPr>
            <a:r>
              <a:rPr lang="en">
                <a:solidFill>
                  <a:srgbClr val="38761D"/>
                </a:solidFill>
              </a:rPr>
              <a:t>Lost productivity and wages </a:t>
            </a:r>
            <a:endParaRPr>
              <a:solidFill>
                <a:srgbClr val="38761D"/>
              </a:solidFill>
            </a:endParaRPr>
          </a:p>
          <a:p>
            <a:pPr indent="0" lvl="0" marL="1371600" rtl="0" algn="l">
              <a:spcBef>
                <a:spcPts val="160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8761D"/>
                </a:solidFill>
              </a:rPr>
              <a:t>Suicide</a:t>
            </a:r>
            <a:endParaRPr>
              <a:solidFill>
                <a:srgbClr val="38761D"/>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38761D"/>
                </a:solidFill>
              </a:rPr>
              <a:t>Maintenance - Public Support</a:t>
            </a:r>
            <a:endParaRPr>
              <a:solidFill>
                <a:srgbClr val="38761D"/>
              </a:solidFill>
            </a:endParaRPr>
          </a:p>
        </p:txBody>
      </p:sp>
      <p:sp>
        <p:nvSpPr>
          <p:cNvPr id="357" name="Google Shape;357;p52"/>
          <p:cNvSpPr txBox="1"/>
          <p:nvPr>
            <p:ph idx="1" type="body"/>
          </p:nvPr>
        </p:nvSpPr>
        <p:spPr>
          <a:xfrm>
            <a:off x="311700" y="1152475"/>
            <a:ext cx="8520600" cy="1184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8761D"/>
              </a:buClr>
              <a:buSzPts val="1800"/>
              <a:buChar char="●"/>
            </a:pPr>
            <a:r>
              <a:rPr lang="en">
                <a:solidFill>
                  <a:srgbClr val="38761D"/>
                </a:solidFill>
              </a:rPr>
              <a:t>Public Awareness Campaigns</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Results </a:t>
            </a:r>
            <a:r>
              <a:rPr lang="en">
                <a:solidFill>
                  <a:srgbClr val="38761D"/>
                </a:solidFill>
              </a:rPr>
              <a:t>publicized</a:t>
            </a:r>
            <a:endParaRPr>
              <a:solidFill>
                <a:srgbClr val="38761D"/>
              </a:solidFill>
            </a:endParaRPr>
          </a:p>
          <a:p>
            <a:pPr indent="-342900" lvl="0" marL="457200" rtl="0" algn="l">
              <a:spcBef>
                <a:spcPts val="0"/>
              </a:spcBef>
              <a:spcAft>
                <a:spcPts val="0"/>
              </a:spcAft>
              <a:buClr>
                <a:srgbClr val="38761D"/>
              </a:buClr>
              <a:buSzPts val="1800"/>
              <a:buChar char="●"/>
            </a:pPr>
            <a:r>
              <a:rPr lang="en">
                <a:solidFill>
                  <a:srgbClr val="38761D"/>
                </a:solidFill>
              </a:rPr>
              <a:t>Bipartisan</a:t>
            </a:r>
            <a:r>
              <a:rPr lang="en">
                <a:solidFill>
                  <a:srgbClr val="38761D"/>
                </a:solidFill>
              </a:rPr>
              <a:t> support - past two years military budgets were approved </a:t>
            </a:r>
            <a:endParaRPr>
              <a:solidFill>
                <a:srgbClr val="38761D"/>
              </a:solidFill>
            </a:endParaRPr>
          </a:p>
        </p:txBody>
      </p:sp>
      <p:pic>
        <p:nvPicPr>
          <p:cNvPr id="358" name="Google Shape;358;p52"/>
          <p:cNvPicPr preferRelativeResize="0"/>
          <p:nvPr/>
        </p:nvPicPr>
        <p:blipFill>
          <a:blip r:embed="rId3">
            <a:alphaModFix/>
          </a:blip>
          <a:stretch>
            <a:fillRect/>
          </a:stretch>
        </p:blipFill>
        <p:spPr>
          <a:xfrm>
            <a:off x="1927925" y="2270900"/>
            <a:ext cx="5288150" cy="25015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8761D"/>
                </a:solidFill>
              </a:rPr>
              <a:t>References</a:t>
            </a:r>
            <a:endParaRPr>
              <a:solidFill>
                <a:srgbClr val="38761D"/>
              </a:solidFill>
            </a:endParaRPr>
          </a:p>
        </p:txBody>
      </p:sp>
      <p:sp>
        <p:nvSpPr>
          <p:cNvPr id="364" name="Google Shape;364;p53"/>
          <p:cNvSpPr txBox="1"/>
          <p:nvPr>
            <p:ph idx="1" type="body"/>
          </p:nvPr>
        </p:nvSpPr>
        <p:spPr>
          <a:xfrm>
            <a:off x="311700" y="1152475"/>
            <a:ext cx="8520600" cy="3725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38761D"/>
              </a:buClr>
              <a:buSzPts val="1200"/>
              <a:buAutoNum type="arabicPeriod"/>
            </a:pPr>
            <a:r>
              <a:rPr lang="en" sz="1200" u="sng">
                <a:solidFill>
                  <a:srgbClr val="38761D"/>
                </a:solidFill>
                <a:hlinkClick r:id="rId3"/>
              </a:rPr>
              <a:t>https://www.ptsd.va.gov/understand/what/ptsd_basics.asp</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4"/>
              </a:rPr>
              <a:t>https://www.ptsd.va.gov/understand/common/common_veterans.asp</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5"/>
              </a:rPr>
              <a:t>https://www.va.gov/opa/docs/Suicide-Data-Report-2012-final.pdf</a:t>
            </a:r>
            <a:r>
              <a:rPr lang="en" sz="1200">
                <a:solidFill>
                  <a:srgbClr val="38761D"/>
                </a:solidFill>
              </a:rPr>
              <a:t>   </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6"/>
              </a:rPr>
              <a:t>https://academic.oup.com/epirev/article/37/1/144/423274</a:t>
            </a:r>
            <a:endParaRPr sz="1200" u="sng">
              <a:solidFill>
                <a:srgbClr val="38761D"/>
              </a:solidFill>
              <a:hlinkClick r:id="rId7"/>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8"/>
              </a:rPr>
              <a:t>http://citeseerx.ist.psu.edu/viewdoc/download?doi=10.1.1.858.1800&amp;rep=rep1&amp;type=pdf</a:t>
            </a:r>
            <a:endParaRPr sz="1200" u="sng">
              <a:solidFill>
                <a:srgbClr val="38761D"/>
              </a:solidFill>
              <a:hlinkClick r:id="rId9"/>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10"/>
              </a:rPr>
              <a:t>https://www.apa.org/monitor/sep07/transforming.aspx</a:t>
            </a:r>
            <a:endParaRPr sz="1200" u="sng">
              <a:solidFill>
                <a:srgbClr val="38761D"/>
              </a:solidFill>
              <a:hlinkClick r:id="rId11"/>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12"/>
              </a:rPr>
              <a:t>https://www.mentalhealthfirstaid.org/cs/wp-content/uploads/2014/04/Veterans-MHFA-Fact-Sheet.pdf</a:t>
            </a:r>
            <a:endParaRPr sz="1200" u="sng">
              <a:solidFill>
                <a:srgbClr val="38761D"/>
              </a:solidFill>
              <a:hlinkClick r:id="rId13"/>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14"/>
              </a:rPr>
              <a:t>https://www.military.com/education/keys-to-success/tips-for-stress-management.html</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a:solidFill>
                  <a:srgbClr val="38761D"/>
                </a:solidFill>
              </a:rPr>
              <a:t>Suicide Intervention Skills training for Leaders DOD.pdf</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u="sng">
                <a:solidFill>
                  <a:srgbClr val="38761D"/>
                </a:solidFill>
                <a:highlight>
                  <a:srgbClr val="FFFFFF"/>
                </a:highlight>
                <a:hlinkClick r:id="rId15"/>
              </a:rPr>
              <a:t>https://www.cdc.gov/mmwr/PDF/rr/rr4811.pdfCdc-pdf</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16"/>
              </a:rPr>
              <a:t>https://www.va.gov/budget/docs/summary/fy2019VAbudgetInBrief.pdf</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17"/>
              </a:rPr>
              <a:t>https://www.nextgov.com/cio-briefing/2013/08/pentagon-spent-nearly-1-billion-mental-health-treatment-2012/69194/</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18"/>
              </a:rPr>
              <a:t>https://www.psychologycareercenter.org/army-psychologist-salary.html</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u="sng">
                <a:solidFill>
                  <a:srgbClr val="38761D"/>
                </a:solidFill>
                <a:hlinkClick r:id="rId19"/>
              </a:rPr>
              <a:t>https://www.apa.org/gradpsych/2011/01/service.aspx</a:t>
            </a:r>
            <a:endParaRPr sz="1200">
              <a:solidFill>
                <a:srgbClr val="38761D"/>
              </a:solidFill>
            </a:endParaRPr>
          </a:p>
          <a:p>
            <a:pPr indent="-304800" lvl="0" marL="457200" rtl="0" algn="l">
              <a:spcBef>
                <a:spcPts val="0"/>
              </a:spcBef>
              <a:spcAft>
                <a:spcPts val="0"/>
              </a:spcAft>
              <a:buClr>
                <a:srgbClr val="38761D"/>
              </a:buClr>
              <a:buSzPts val="1200"/>
              <a:buAutoNum type="arabicPeriod"/>
            </a:pPr>
            <a:r>
              <a:rPr lang="en" sz="1200">
                <a:solidFill>
                  <a:srgbClr val="38761D"/>
                </a:solidFill>
              </a:rPr>
              <a:t>https://www.forbes.com/sites/eriksherman/2018/06/20/house-and-senate-democrats-vote-68-percent-and-85-percent-for-massive-military-spending/#262277fc5101</a:t>
            </a:r>
            <a:endParaRPr sz="1200">
              <a:solidFill>
                <a:srgbClr val="38761D"/>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1" name="Google Shape;81;p17"/>
          <p:cNvPicPr preferRelativeResize="0"/>
          <p:nvPr/>
        </p:nvPicPr>
        <p:blipFill>
          <a:blip r:embed="rId3">
            <a:alphaModFix/>
          </a:blip>
          <a:stretch>
            <a:fillRect/>
          </a:stretch>
        </p:blipFill>
        <p:spPr>
          <a:xfrm>
            <a:off x="0" y="-389286"/>
            <a:ext cx="9144000" cy="61791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8" name="Google Shape;88;p18"/>
          <p:cNvPicPr preferRelativeResize="0"/>
          <p:nvPr/>
        </p:nvPicPr>
        <p:blipFill>
          <a:blip r:embed="rId3">
            <a:alphaModFix/>
          </a:blip>
          <a:stretch>
            <a:fillRect/>
          </a:stretch>
        </p:blipFill>
        <p:spPr>
          <a:xfrm>
            <a:off x="311700" y="48388"/>
            <a:ext cx="8520600" cy="5046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5" name="Google Shape;95;p19"/>
          <p:cNvPicPr preferRelativeResize="0"/>
          <p:nvPr/>
        </p:nvPicPr>
        <p:blipFill>
          <a:blip r:embed="rId3">
            <a:alphaModFix/>
          </a:blip>
          <a:stretch>
            <a:fillRect/>
          </a:stretch>
        </p:blipFill>
        <p:spPr>
          <a:xfrm>
            <a:off x="123322" y="0"/>
            <a:ext cx="8897315"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id="100" name="Google Shape;100;p20"/>
          <p:cNvPicPr preferRelativeResize="0"/>
          <p:nvPr/>
        </p:nvPicPr>
        <p:blipFill>
          <a:blip r:embed="rId3">
            <a:alphaModFix/>
          </a:blip>
          <a:stretch>
            <a:fillRect/>
          </a:stretch>
        </p:blipFill>
        <p:spPr>
          <a:xfrm>
            <a:off x="76054" y="890932"/>
            <a:ext cx="8991884" cy="3112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8761D"/>
                </a:solidFill>
              </a:rPr>
              <a:t>PTSD</a:t>
            </a:r>
            <a:endParaRPr>
              <a:solidFill>
                <a:srgbClr val="38761D"/>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